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61" r:id="rId2"/>
    <p:sldId id="285" r:id="rId3"/>
    <p:sldId id="340" r:id="rId4"/>
    <p:sldId id="262" r:id="rId5"/>
    <p:sldId id="338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330" r:id="rId16"/>
    <p:sldId id="335" r:id="rId17"/>
    <p:sldId id="333" r:id="rId18"/>
    <p:sldId id="334" r:id="rId19"/>
    <p:sldId id="332" r:id="rId20"/>
    <p:sldId id="329" r:id="rId21"/>
    <p:sldId id="339" r:id="rId22"/>
    <p:sldId id="336" r:id="rId23"/>
    <p:sldId id="337" r:id="rId24"/>
    <p:sldId id="26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67F"/>
    <a:srgbClr val="0E0761"/>
    <a:srgbClr val="69659D"/>
    <a:srgbClr val="7C75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99519-6004-4423-BF6A-49FB8B3F8703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27744-53C4-4CE1-93F9-6D76B38388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5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0E0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D9C3D74-B032-49C6-8C77-7B6973147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28" y="0"/>
            <a:ext cx="9696472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60A48B8B-663F-41F1-9A6E-5FA0969F8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36" y="2447033"/>
            <a:ext cx="5247664" cy="98196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43F5ED17-AF95-4D54-996A-70CF5A4F77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78536" y="3667660"/>
            <a:ext cx="5346700" cy="1323440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D4177A-63A9-48C8-971D-AC3B262D95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930" y="480218"/>
            <a:ext cx="1044411" cy="1099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7523F4-B6BA-47F3-B594-641B743179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631" y="480218"/>
            <a:ext cx="1044412" cy="11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658D19-1AE7-4903-8D9E-73225E32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C86C853-5F11-4761-A1E7-292B7CD91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C34A46-5554-4423-82AF-D8DF9DF1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4723A8-8C76-4FFA-8030-B57EF597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8AAFD5F-440F-4D62-9B59-8B8B05D42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9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CC66EF2-116F-4CFF-B520-6C6B39A5C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EC926D-9061-410A-8FE4-B845BDB26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46E65D-3785-480E-9133-714D8EBD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25AB28-B800-4FED-B19C-8E3DEE4AB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04D230-E1EB-4C4E-A03E-BB9BAB6F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23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2178845C-53F4-406D-A553-A90969BA6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63" y="1524530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8661EF8-5B76-4967-A7E8-E2E27F7302A6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E62AA230-596B-49CC-A6C8-716D0D1A2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noFill/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7360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3_Только заголовок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31963" y="1524530"/>
            <a:ext cx="7569200" cy="300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Noto Sans Symbols"/>
              <a:buChar char="▪"/>
              <a:defRPr sz="16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Noto Sans Symbols"/>
              <a:buChar char="▪"/>
              <a:defRPr sz="16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Noto Sans Symbols"/>
              <a:buChar char="▪"/>
              <a:defRPr sz="16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Noto Sans Symbols"/>
              <a:buChar char="▪"/>
              <a:defRPr sz="16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Noto Sans Symbols"/>
              <a:buChar char="▪"/>
              <a:defRPr sz="1600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631963" y="1145011"/>
            <a:ext cx="4914072" cy="0"/>
          </a:xfrm>
          <a:prstGeom prst="straightConnector1">
            <a:avLst/>
          </a:prstGeom>
          <a:noFill/>
          <a:ln w="5715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" name="Google Shape;25;p3"/>
          <p:cNvSpPr txBox="1">
            <a:spLocks noGrp="1"/>
          </p:cNvSpPr>
          <p:nvPr>
            <p:ph type="body" idx="2"/>
          </p:nvPr>
        </p:nvSpPr>
        <p:spPr>
          <a:xfrm>
            <a:off x="609599" y="406400"/>
            <a:ext cx="10950437" cy="74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600"/>
              <a:buNone/>
              <a:defRPr sz="3600" b="1" strike="noStrike">
                <a:solidFill>
                  <a:srgbClr val="1F38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01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5C0A007-6B34-4A72-A2AF-FFF6137736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900"/>
            <a:ext cx="4533900" cy="5080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8EF6BF-9132-4FD4-8733-58D76A72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1454943"/>
            <a:ext cx="10426700" cy="734213"/>
          </a:xfrm>
        </p:spPr>
        <p:txBody>
          <a:bodyPr/>
          <a:lstStyle>
            <a:lvl1pPr>
              <a:defRPr b="1">
                <a:solidFill>
                  <a:srgbClr val="0E076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321F40-25DF-465B-A09C-61DA0E23D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5398"/>
            <a:ext cx="10471150" cy="321390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4077968-B194-469B-894C-8E62B084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6150" y="6229350"/>
            <a:ext cx="2743200" cy="3651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F592AB-77D4-40DC-BDBC-B11F908FA66E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CB3E9E-AD6C-4F6F-9B73-653300F7D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4" y="186597"/>
            <a:ext cx="2533151" cy="608117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CC9B3FDD-453E-40D0-9BA5-F94A6DD8DEE5}"/>
              </a:ext>
            </a:extLst>
          </p:cNvPr>
          <p:cNvCxnSpPr>
            <a:cxnSpLocks/>
          </p:cNvCxnSpPr>
          <p:nvPr userDrawn="1"/>
        </p:nvCxnSpPr>
        <p:spPr>
          <a:xfrm>
            <a:off x="882650" y="900337"/>
            <a:ext cx="10426700" cy="0"/>
          </a:xfrm>
          <a:prstGeom prst="line">
            <a:avLst/>
          </a:prstGeom>
          <a:ln>
            <a:solidFill>
              <a:srgbClr val="7C75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80CF2C9-338A-4ED1-B2E4-11D2BD9E17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51" y="75812"/>
            <a:ext cx="699540" cy="7362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102CA53-74E4-45C6-AB67-E9B3840284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72" y="75812"/>
            <a:ext cx="699541" cy="7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0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23A487-DE5E-4646-ACF2-8271565F84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468743"/>
            <a:ext cx="5702300" cy="638925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5403B198-6260-410F-97B1-4D4DB54A9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1454943"/>
            <a:ext cx="10426700" cy="734213"/>
          </a:xfrm>
        </p:spPr>
        <p:txBody>
          <a:bodyPr/>
          <a:lstStyle>
            <a:lvl1pPr>
              <a:defRPr b="1">
                <a:solidFill>
                  <a:srgbClr val="0E076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6B3E133F-F778-41AD-A115-78A8C0499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5398"/>
            <a:ext cx="10471150" cy="3213902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Номер слайда 4">
            <a:extLst>
              <a:ext uri="{FF2B5EF4-FFF2-40B4-BE49-F238E27FC236}">
                <a16:creationId xmlns:a16="http://schemas.microsoft.com/office/drawing/2014/main" xmlns="" id="{4D5FD30D-9D57-443D-A20C-53E4B5E9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229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ADF592AB-77D4-40DC-BDBC-B11F908FA66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7DFD13E-703E-4881-8B84-27F9DC1FD9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4" y="186597"/>
            <a:ext cx="2533151" cy="608117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C02990A-AC0E-4307-9B8A-C002B5E6A869}"/>
              </a:ext>
            </a:extLst>
          </p:cNvPr>
          <p:cNvCxnSpPr>
            <a:cxnSpLocks/>
          </p:cNvCxnSpPr>
          <p:nvPr userDrawn="1"/>
        </p:nvCxnSpPr>
        <p:spPr>
          <a:xfrm>
            <a:off x="882650" y="900337"/>
            <a:ext cx="10426700" cy="0"/>
          </a:xfrm>
          <a:prstGeom prst="line">
            <a:avLst/>
          </a:prstGeom>
          <a:ln>
            <a:solidFill>
              <a:srgbClr val="7C75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1550974-5C28-4FCB-AB8D-BF64310806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51" y="75812"/>
            <a:ext cx="699540" cy="7362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63BEB3D-4345-49CD-815E-A9602E3085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72" y="75812"/>
            <a:ext cx="699541" cy="7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9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324AB6-538B-4E5F-99D3-D4C194087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9"/>
          <a:stretch/>
        </p:blipFill>
        <p:spPr>
          <a:xfrm>
            <a:off x="0" y="4080550"/>
            <a:ext cx="12192000" cy="27774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E20DE177-3ECA-4810-BD5C-CBA54DA7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1454943"/>
            <a:ext cx="10426700" cy="734213"/>
          </a:xfrm>
        </p:spPr>
        <p:txBody>
          <a:bodyPr/>
          <a:lstStyle>
            <a:lvl1pPr>
              <a:defRPr b="1">
                <a:solidFill>
                  <a:srgbClr val="0E076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411A544A-094A-47DB-91D2-CFF77323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72979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ADF592AB-77D4-40DC-BDBC-B11F908FA66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95A76EF6-3655-4A8F-A9B9-10FB0B0CC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5398"/>
            <a:ext cx="10471150" cy="205344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0E076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67788C-405F-4DD7-A109-69E423E4B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24" y="186597"/>
            <a:ext cx="2533151" cy="608117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FB53F030-7406-483F-B846-FDAA83FB14EE}"/>
              </a:ext>
            </a:extLst>
          </p:cNvPr>
          <p:cNvCxnSpPr>
            <a:cxnSpLocks/>
          </p:cNvCxnSpPr>
          <p:nvPr userDrawn="1"/>
        </p:nvCxnSpPr>
        <p:spPr>
          <a:xfrm>
            <a:off x="882650" y="900337"/>
            <a:ext cx="10426700" cy="0"/>
          </a:xfrm>
          <a:prstGeom prst="line">
            <a:avLst/>
          </a:prstGeom>
          <a:ln>
            <a:solidFill>
              <a:srgbClr val="7C75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823710-33AD-4C11-810A-600A793CE5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451" y="75812"/>
            <a:ext cx="699540" cy="7362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14AF5D1-389C-43A9-A9DE-0E24FEB5AD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272" y="75812"/>
            <a:ext cx="699541" cy="7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5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38F440-E69F-43DC-BDE3-AD48183B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5BE289-9430-40E5-9138-527EF7D2A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0CD324-2034-44BB-A1F3-A6625CDF2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C44EFD5-17BB-4C69-88CC-2CCD38E42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E92FE64-D9A5-40EB-AA73-35042C4D7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DD965D8-0A43-4BBF-82F3-4A2B470A3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4A31044-BFB6-4142-BEDE-223431D8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719C07B-EB13-4EB7-A892-B5E3F419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93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BC447A-B2EA-4C25-87C7-65A4550B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B343A78-FB5A-4D8D-8374-F140B7A2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DE336AF-EBD1-42EB-BBCD-A8FA223FE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0C1BB8A-5AED-492F-95D6-365E92429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1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CB58118-D183-42CA-8B38-6DADC9EC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504C7EB-B25C-4076-8EBA-F2E8E0FF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72059BA-F8DF-4733-A20C-4EB094D8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1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BE557E-BC14-4F32-9F1C-27BB4068A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3B3C34-548C-45E3-A67A-5387FE8B1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9262A3-BD64-4BD0-9DC4-8B0E99DC4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356273-25EC-400D-B369-19EB4FAC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357365-16B9-4BE3-BC85-BEDBDC47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E077CF-7CFE-449C-BB09-E459AFE1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2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C1062-6DA3-4ADF-9020-11169BF5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3254799-BF12-4ECB-BE27-498B58B8D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1BD111B-654B-41BB-A903-80DEE8489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202AF95-4FF5-43AC-B5AD-09EBD06D4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7232534-24A2-42E1-B9BD-2E45A254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AC5B52B-720B-470E-A518-2E545617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7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1571F6-66B3-41ED-A729-054C4871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24FBCA9-D3D4-4A70-9354-EF03E1D7B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A8E900-2599-43C8-ACF5-F4E53015C0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6393A3-7E74-4732-A88A-7C1000960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F7EBE4-F32E-4012-AE25-9866FEE84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592AB-77D4-40DC-BDBC-B11F908FA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25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lOt3gPpLpU?feature=oembed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326C00-16F8-4FEE-9305-83B4CA82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535" y="1740877"/>
            <a:ext cx="9706341" cy="1688124"/>
          </a:xfrm>
        </p:spPr>
        <p:txBody>
          <a:bodyPr>
            <a:noAutofit/>
          </a:bodyPr>
          <a:lstStyle/>
          <a:p>
            <a:r>
              <a:rPr lang="ru-RU" sz="4000" dirty="0"/>
              <a:t>Лучшие практики и актуальные форматы в проведении профилактических мероприятий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74D61D-215A-4699-82C5-BEE2B801F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36" y="3667660"/>
            <a:ext cx="5346700" cy="763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Чунин А.С.</a:t>
            </a:r>
          </a:p>
          <a:p>
            <a:pPr marL="0" indent="0">
              <a:buNone/>
            </a:pPr>
            <a:r>
              <a:rPr lang="ru-RU" sz="1800" dirty="0"/>
              <a:t>НЦПТИ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669495-5139-D1CE-9BC7-5939E3F6D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14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D89D5A-06CD-4B6A-B9F8-249033CF8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Дискуссия Джеффа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77447E8-3028-4906-AD28-8BE60615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63DBA7-5BC4-489E-B6BE-99570FE26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082" y="2362689"/>
            <a:ext cx="3040368" cy="3040368"/>
          </a:xfrm>
          <a:prstGeom prst="rect">
            <a:avLst/>
          </a:prstGeom>
        </p:spPr>
      </p:pic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01EFCD4D-02F3-40CE-8504-7AFD392F0390}"/>
              </a:ext>
            </a:extLst>
          </p:cNvPr>
          <p:cNvSpPr/>
          <p:nvPr/>
        </p:nvSpPr>
        <p:spPr>
          <a:xfrm>
            <a:off x="2866116" y="2813391"/>
            <a:ext cx="5418856" cy="5179331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учит формулировать свою позицию и ее защищать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формирует уважение к точке зрения других людей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позволяет понять существующие взгляды целевой аудитории на обозначенный круг вопросов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/>
            <a:endParaRPr lang="ru-RU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xmlns="" id="{3A21A7AB-4A48-4310-BD82-1923AE5EE5F3}"/>
              </a:ext>
            </a:extLst>
          </p:cNvPr>
          <p:cNvSpPr/>
          <p:nvPr/>
        </p:nvSpPr>
        <p:spPr>
          <a:xfrm>
            <a:off x="-93785" y="2346039"/>
            <a:ext cx="3522784" cy="3522784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Century Gothic" panose="020B0502020202020204" pitchFamily="34" charset="0"/>
                <a:ea typeface="Verdana" panose="020B0604030504040204" pitchFamily="34" charset="0"/>
              </a:rPr>
              <a:t>Что?</a:t>
            </a:r>
          </a:p>
          <a:p>
            <a:pPr algn="ctr"/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целенаправленный и упорядоченный, структурированный обмен идеями, суждениями, мнениями</a:t>
            </a:r>
          </a:p>
          <a:p>
            <a:pPr algn="ctr"/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4B791E-4DCD-8BE4-123F-420FE02E3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1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C3C002-B3BB-4692-9FF7-68E17845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PechaKucha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521C530-D82A-4AFC-BC6D-89A0C1177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436" y="4160803"/>
            <a:ext cx="3273181" cy="269719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200" b="1" dirty="0"/>
              <a:t>Как?</a:t>
            </a:r>
            <a:endParaRPr lang="en-US" sz="2200" b="1" dirty="0"/>
          </a:p>
          <a:p>
            <a:endParaRPr lang="en-US" sz="2000" dirty="0"/>
          </a:p>
          <a:p>
            <a:r>
              <a:rPr lang="ru-RU" sz="1800" dirty="0"/>
              <a:t>20 слайдов</a:t>
            </a:r>
          </a:p>
          <a:p>
            <a:r>
              <a:rPr lang="ru-RU" sz="1800" dirty="0"/>
              <a:t>20 секунд на слайд</a:t>
            </a:r>
          </a:p>
          <a:p>
            <a:r>
              <a:rPr lang="ru-RU" sz="1800" dirty="0"/>
              <a:t>перерыв после каждой презентации</a:t>
            </a:r>
          </a:p>
          <a:p>
            <a:r>
              <a:rPr lang="ru-RU" sz="1800" dirty="0"/>
              <a:t>8-12 презентаций за мероприятие </a:t>
            </a: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3D124E4B-617A-4623-90A5-923B0D78ACCA}"/>
              </a:ext>
            </a:extLst>
          </p:cNvPr>
          <p:cNvSpPr/>
          <p:nvPr/>
        </p:nvSpPr>
        <p:spPr>
          <a:xfrm>
            <a:off x="6828992" y="2709309"/>
            <a:ext cx="5636647" cy="5387495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учит доносить свои мысли</a:t>
            </a:r>
            <a:r>
              <a:rPr lang="en-US" dirty="0">
                <a:latin typeface="Century Gothic" panose="020B050202020202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и идеи кратко, «без воды»,</a:t>
            </a:r>
            <a:r>
              <a:rPr lang="en-US" dirty="0">
                <a:latin typeface="Century Gothic" panose="020B050202020202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по делу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учит публичным выступлениям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расширяет кругозор участников</a:t>
            </a:r>
            <a:endParaRPr lang="en-US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CB7B8BFC-D3E1-4DB3-AFF1-57038262AAFC}"/>
              </a:ext>
            </a:extLst>
          </p:cNvPr>
          <p:cNvSpPr/>
          <p:nvPr/>
        </p:nvSpPr>
        <p:spPr>
          <a:xfrm>
            <a:off x="5095027" y="1201156"/>
            <a:ext cx="5191973" cy="2697198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Что?</a:t>
            </a:r>
          </a:p>
          <a:p>
            <a:pPr algn="ctr"/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форма проведения мероприятий с представлением докладов и презентаций, специально ограниченных по форме и продолжительности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8882320-4CB3-4CFF-8BF6-855D8B44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1E6FE8-F1EA-4C4A-A83B-01C168E3F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2215663"/>
            <a:ext cx="3036777" cy="30367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C43BCD-8EA8-C429-5399-23FD0204D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3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47D5FC-4E9F-42C9-911B-887C4CB6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ScienceSlam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C529ECB-2CA2-4A62-BA6B-6A56F8B22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462" y="2560233"/>
            <a:ext cx="3717329" cy="298317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7000" b="1" dirty="0"/>
              <a:t>Как?</a:t>
            </a:r>
          </a:p>
          <a:p>
            <a:pPr marL="0" indent="0" algn="ctr">
              <a:buNone/>
            </a:pPr>
            <a:r>
              <a:rPr lang="ru-RU" sz="1600" dirty="0"/>
              <a:t>ученые рассказывают о главных научных идеях современности и собственных научных исследованиях. У каждого </a:t>
            </a:r>
            <a:r>
              <a:rPr lang="ru-RU" sz="1600" dirty="0" err="1"/>
              <a:t>слэмера</a:t>
            </a:r>
            <a:r>
              <a:rPr lang="ru-RU" sz="1600" dirty="0"/>
              <a:t> есть 10 минут, чтобы остроумно, доступно и интересно донести свою идею, а публика определяет лучшего аплодисментами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753169E-24D6-4772-B02D-A3AD3343B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D31564EB-BE62-4E75-A932-F305D7A16F57}"/>
              </a:ext>
            </a:extLst>
          </p:cNvPr>
          <p:cNvSpPr/>
          <p:nvPr/>
        </p:nvSpPr>
        <p:spPr>
          <a:xfrm>
            <a:off x="-418173" y="2238934"/>
            <a:ext cx="4658070" cy="2744807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800" b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сделать науку более интересной и ближе/понятнее для школьников и молодежи</a:t>
            </a:r>
            <a:endParaRPr lang="en-US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D5276569-E297-4694-8115-B6238202EF3C}"/>
              </a:ext>
            </a:extLst>
          </p:cNvPr>
          <p:cNvSpPr/>
          <p:nvPr/>
        </p:nvSpPr>
        <p:spPr>
          <a:xfrm>
            <a:off x="1403258" y="4762786"/>
            <a:ext cx="3263529" cy="2171829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Что?</a:t>
            </a:r>
          </a:p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это битва ученых</a:t>
            </a:r>
          </a:p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на сцене бара или ночного клуба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00ED79-3066-4874-B73C-E309BE98B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79" y="1405165"/>
            <a:ext cx="3717329" cy="3717329"/>
          </a:xfrm>
          <a:prstGeom prst="rect">
            <a:avLst/>
          </a:prstGeom>
        </p:spPr>
      </p:pic>
      <p:pic>
        <p:nvPicPr>
          <p:cNvPr id="8" name="Picture 2" descr="Science Slam — Википедия">
            <a:extLst>
              <a:ext uri="{FF2B5EF4-FFF2-40B4-BE49-F238E27FC236}">
                <a16:creationId xmlns:a16="http://schemas.microsoft.com/office/drawing/2014/main" xmlns="" id="{CD19AA14-A3E7-4B05-833F-263C9A0F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57" y="3542827"/>
            <a:ext cx="2038350" cy="137723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31DFDA-A076-AF25-B2D0-87D58DC93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95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67749E-6C96-4EED-ADAD-D39059EC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CAFBEA7-B5C1-4A0A-A24E-7F7D5D49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0" y="3815366"/>
            <a:ext cx="2743200" cy="316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/>
              <a:t>Какие?</a:t>
            </a:r>
          </a:p>
          <a:p>
            <a:r>
              <a:rPr lang="en-US" sz="1900" dirty="0"/>
              <a:t>challenge</a:t>
            </a:r>
          </a:p>
          <a:p>
            <a:r>
              <a:rPr lang="ru-RU" sz="1900" dirty="0"/>
              <a:t>отдельные чаты</a:t>
            </a:r>
          </a:p>
          <a:p>
            <a:r>
              <a:rPr lang="ru-RU" sz="1900" dirty="0"/>
              <a:t>телемосты </a:t>
            </a:r>
            <a:endParaRPr lang="en-US" sz="1900" dirty="0"/>
          </a:p>
          <a:p>
            <a:r>
              <a:rPr lang="ru-RU" sz="1900" dirty="0"/>
              <a:t>онлайн-концерты</a:t>
            </a:r>
          </a:p>
          <a:p>
            <a:r>
              <a:rPr lang="ru-RU" sz="1900" dirty="0"/>
              <a:t>фестивали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BBDBBB8-FD2A-4048-885F-E4ECCD0B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5F3D4DBD-EC9F-4424-B859-D0D6493E08F8}"/>
              </a:ext>
            </a:extLst>
          </p:cNvPr>
          <p:cNvSpPr/>
          <p:nvPr/>
        </p:nvSpPr>
        <p:spPr>
          <a:xfrm>
            <a:off x="7020095" y="1822049"/>
            <a:ext cx="4658070" cy="2744807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сейчас вся жизнь в интернете</a:t>
            </a:r>
            <a:endParaRPr lang="en-US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0081CA56-96DC-44D3-B896-F9CA96EFDDF1}"/>
              </a:ext>
            </a:extLst>
          </p:cNvPr>
          <p:cNvSpPr/>
          <p:nvPr/>
        </p:nvSpPr>
        <p:spPr>
          <a:xfrm>
            <a:off x="8085387" y="4105565"/>
            <a:ext cx="3263529" cy="2171829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Что?</a:t>
            </a:r>
          </a:p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мероприятия заточенные под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online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677AC3-5C1C-41C4-8FDF-D41356EAF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2421790"/>
            <a:ext cx="2976313" cy="29763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F4E560-7FD8-75DA-65D5-BF03CA544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5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F0F6C2-19DB-4EC0-B66A-3EA5BF33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1454943"/>
            <a:ext cx="10426700" cy="3802857"/>
          </a:xfrm>
        </p:spPr>
        <p:txBody>
          <a:bodyPr>
            <a:normAutofit/>
          </a:bodyPr>
          <a:lstStyle/>
          <a:p>
            <a:pPr algn="ctr"/>
            <a:r>
              <a:rPr lang="ru-RU" sz="11500" dirty="0"/>
              <a:t>Практики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222C948-D6F5-4792-B8D3-E8F6DAB5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AD9B03-2541-9302-8712-9C72C7734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9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FC6C4A-2E4B-4D17-A88D-1B4C4502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49" y="1454943"/>
            <a:ext cx="10961707" cy="734213"/>
          </a:xfrm>
        </p:spPr>
        <p:txBody>
          <a:bodyPr>
            <a:normAutofit fontScale="90000"/>
          </a:bodyPr>
          <a:lstStyle/>
          <a:p>
            <a:r>
              <a:rPr lang="ru-RU" dirty="0"/>
              <a:t>Фестиваль социального медиаконтента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DD904F-17D2-4B2B-893A-31D5CA4FC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1" t="12555" r="12196" b="16794"/>
          <a:stretch/>
        </p:blipFill>
        <p:spPr>
          <a:xfrm>
            <a:off x="882650" y="2189156"/>
            <a:ext cx="3885631" cy="2261528"/>
          </a:xfrm>
          <a:prstGeom prst="rect">
            <a:avLst/>
          </a:prstGeom>
          <a:ln w="57150"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72A243D-9924-41FA-B0FF-6DB474EF6160}"/>
              </a:ext>
            </a:extLst>
          </p:cNvPr>
          <p:cNvSpPr/>
          <p:nvPr/>
        </p:nvSpPr>
        <p:spPr>
          <a:xfrm>
            <a:off x="2286101" y="4142907"/>
            <a:ext cx="2478736" cy="30777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E076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VIDEOFEST.NCPTI.RU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5774A3B-22E8-4249-9E92-ED42A3267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0" t="14466" r="28538" b="25409"/>
          <a:stretch/>
        </p:blipFill>
        <p:spPr>
          <a:xfrm>
            <a:off x="882650" y="4501291"/>
            <a:ext cx="3882187" cy="2005195"/>
          </a:xfrm>
          <a:prstGeom prst="rect">
            <a:avLst/>
          </a:prstGeom>
          <a:ln w="57150">
            <a:noFill/>
          </a:ln>
        </p:spPr>
      </p:pic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xmlns="" id="{4E7574DB-5BAD-4083-BA27-8855C2D9E91E}"/>
              </a:ext>
            </a:extLst>
          </p:cNvPr>
          <p:cNvSpPr/>
          <p:nvPr/>
        </p:nvSpPr>
        <p:spPr>
          <a:xfrm>
            <a:off x="7619154" y="2431175"/>
            <a:ext cx="4014446" cy="2206398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  <a:ea typeface="Verdana" panose="020B0604030504040204" pitchFamily="34" charset="0"/>
              </a:rPr>
              <a:t>Аудитория</a:t>
            </a:r>
            <a:endParaRPr lang="ru-RU" sz="28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молодежь России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и стран СНГ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: усеченные противолежащие углы 12">
            <a:extLst>
              <a:ext uri="{FF2B5EF4-FFF2-40B4-BE49-F238E27FC236}">
                <a16:creationId xmlns:a16="http://schemas.microsoft.com/office/drawing/2014/main" xmlns="" id="{91C42DF6-77E4-4288-B3D6-5DD9C5A37DB7}"/>
              </a:ext>
            </a:extLst>
          </p:cNvPr>
          <p:cNvSpPr/>
          <p:nvPr/>
        </p:nvSpPr>
        <p:spPr>
          <a:xfrm>
            <a:off x="4984695" y="2869689"/>
            <a:ext cx="3263529" cy="2171829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  <a:ea typeface="Verdana" panose="020B0604030504040204" pitchFamily="34" charset="0"/>
              </a:rPr>
              <a:t>Партнеры</a:t>
            </a:r>
          </a:p>
          <a:p>
            <a:pPr algn="ctr"/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НАК, Росмолодежь, АТЦ СНГ, CSRT (Республика Узбекистан)</a:t>
            </a:r>
          </a:p>
        </p:txBody>
      </p:sp>
      <p:sp>
        <p:nvSpPr>
          <p:cNvPr id="15" name="Прямоугольник: усеченные противолежащие углы 14">
            <a:extLst>
              <a:ext uri="{FF2B5EF4-FFF2-40B4-BE49-F238E27FC236}">
                <a16:creationId xmlns:a16="http://schemas.microsoft.com/office/drawing/2014/main" xmlns="" id="{86DDAFF9-A23D-42B3-9D03-57A53A4E02F9}"/>
              </a:ext>
            </a:extLst>
          </p:cNvPr>
          <p:cNvSpPr/>
          <p:nvPr/>
        </p:nvSpPr>
        <p:spPr>
          <a:xfrm>
            <a:off x="6358175" y="4769724"/>
            <a:ext cx="3582737" cy="2677117"/>
          </a:xfrm>
          <a:prstGeom prst="snip2DiagRect">
            <a:avLst>
              <a:gd name="adj1" fmla="val 36774"/>
              <a:gd name="adj2" fmla="val 9866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  <a:ea typeface="Verdana" panose="020B0604030504040204" pitchFamily="34" charset="0"/>
              </a:rPr>
              <a:t>Призы</a:t>
            </a:r>
            <a:endParaRPr lang="ru-RU" sz="28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квадрокоптер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ноутбук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планшет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CD9372-E450-4EB8-AAF4-46DC2970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3836FEF-BDB1-9055-5378-B3092CC7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07" y="5129507"/>
            <a:ext cx="1464968" cy="14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5EDD54-AE47-8F26-8EC0-EE87F76D5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6FB937-4FED-4261-A5EC-C93D190E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Проект «Форум-театр»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BE74B5B1-CB75-4454-A619-0733CD2203AD}"/>
              </a:ext>
            </a:extLst>
          </p:cNvPr>
          <p:cNvSpPr/>
          <p:nvPr/>
        </p:nvSpPr>
        <p:spPr>
          <a:xfrm>
            <a:off x="8488393" y="1395558"/>
            <a:ext cx="3444446" cy="33821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Поднимаются острые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социальные проблемы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решить которые предстоит зрителям</a:t>
            </a:r>
            <a:endParaRPr lang="ru-RU" sz="7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Мультимедиа в Интернете 7" title="Форум-театр в Центре толерантности">
            <a:hlinkClick r:id="" action="ppaction://media"/>
            <a:extLst>
              <a:ext uri="{FF2B5EF4-FFF2-40B4-BE49-F238E27FC236}">
                <a16:creationId xmlns:a16="http://schemas.microsoft.com/office/drawing/2014/main" xmlns="" id="{712A230D-FF2B-4437-8F49-57140E6AA2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0851" y="2328282"/>
            <a:ext cx="6677677" cy="3772887"/>
          </a:xfrm>
          <a:prstGeom prst="rect">
            <a:avLst/>
          </a:prstGeom>
          <a:ln w="5715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57AB27-078A-490F-8D45-2D5457317138}"/>
              </a:ext>
            </a:extLst>
          </p:cNvPr>
          <p:cNvSpPr txBox="1"/>
          <p:nvPr/>
        </p:nvSpPr>
        <p:spPr>
          <a:xfrm>
            <a:off x="4733538" y="6168648"/>
            <a:ext cx="2595832" cy="33855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ru-RU" sz="1600" b="0" dirty="0">
                <a:solidFill>
                  <a:srgbClr val="0E0761"/>
                </a:solidFill>
                <a:latin typeface="Century Gothic" panose="020B0502020202020204" pitchFamily="34" charset="0"/>
              </a:rPr>
              <a:t>tolerancecenter.ru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40AB189-4941-48B7-9FB7-3FA78A25C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t="9735" r="9204" b="9735"/>
          <a:stretch/>
        </p:blipFill>
        <p:spPr bwMode="auto">
          <a:xfrm>
            <a:off x="7449336" y="5500634"/>
            <a:ext cx="1019826" cy="10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xmlns="" id="{B2692105-9EA7-473F-8E21-0780E0345B5D}"/>
              </a:ext>
            </a:extLst>
          </p:cNvPr>
          <p:cNvSpPr/>
          <p:nvPr/>
        </p:nvSpPr>
        <p:spPr>
          <a:xfrm>
            <a:off x="7886700" y="1277717"/>
            <a:ext cx="4511324" cy="3499955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entury Gothic" panose="020B0502020202020204" pitchFamily="34" charset="0"/>
                <a:ea typeface="Verdana" panose="020B0604030504040204" pitchFamily="34" charset="0"/>
              </a:rPr>
              <a:t>Поднимаются </a:t>
            </a:r>
            <a:r>
              <a:rPr lang="ru-RU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острые социальные проблемы</a:t>
            </a:r>
            <a:r>
              <a:rPr lang="ru-RU" sz="2400" dirty="0">
                <a:latin typeface="Century Gothic" panose="020B0502020202020204" pitchFamily="34" charset="0"/>
                <a:ea typeface="Verdana" panose="020B0604030504040204" pitchFamily="34" charset="0"/>
              </a:rPr>
              <a:t>, решить которые предстоит зрителям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xmlns="" id="{D16BFAB1-FC96-453F-B325-433060A61558}"/>
              </a:ext>
            </a:extLst>
          </p:cNvPr>
          <p:cNvSpPr/>
          <p:nvPr/>
        </p:nvSpPr>
        <p:spPr>
          <a:xfrm>
            <a:off x="8510597" y="4317142"/>
            <a:ext cx="3263529" cy="2171829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На данный момент в репертуаре труппы </a:t>
            </a:r>
            <a:r>
              <a:rPr lang="ru-RU" sz="3600" b="1" dirty="0">
                <a:latin typeface="Century Gothic" panose="020B0502020202020204" pitchFamily="34" charset="0"/>
                <a:ea typeface="Verdana" panose="020B0604030504040204" pitchFamily="34" charset="0"/>
              </a:rPr>
              <a:t>6</a:t>
            </a: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 спектаклей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0BEE9C4-4077-470D-958B-84D448C5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398113-2952-CDF2-17DB-36E5E9468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6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D4925E6F-56C4-4FEC-BFA9-BA345256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Контент-фабрика «Параллели»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4DDF59-233A-4717-ADF3-5C0227040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50" y="2037454"/>
            <a:ext cx="6207048" cy="321390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Образовательная программа </a:t>
            </a: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C8C92B-C350-4DF4-8F5C-F96574CDAA23}"/>
              </a:ext>
            </a:extLst>
          </p:cNvPr>
          <p:cNvSpPr/>
          <p:nvPr/>
        </p:nvSpPr>
        <p:spPr>
          <a:xfrm rot="16200000">
            <a:off x="6122351" y="3368846"/>
            <a:ext cx="1756893" cy="27699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E076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PROEKT-PARALLELI.RU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C6B5689-FB18-4A34-B5D1-376CC31CC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9291" r="8906" b="9291"/>
          <a:stretch/>
        </p:blipFill>
        <p:spPr bwMode="auto">
          <a:xfrm>
            <a:off x="7136085" y="5462092"/>
            <a:ext cx="904670" cy="89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583AE7-BB24-4551-B51C-DC562421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83" r="1203" b="5926"/>
          <a:stretch/>
        </p:blipFill>
        <p:spPr>
          <a:xfrm>
            <a:off x="908157" y="2717427"/>
            <a:ext cx="4975212" cy="2439910"/>
          </a:xfrm>
          <a:prstGeom prst="rect">
            <a:avLst/>
          </a:prstGeom>
          <a:ln w="57150">
            <a:noFill/>
          </a:ln>
        </p:spPr>
      </p:pic>
      <p:sp>
        <p:nvSpPr>
          <p:cNvPr id="8" name="Прямоугольник: усеченные противолежащие углы 7">
            <a:extLst>
              <a:ext uri="{FF2B5EF4-FFF2-40B4-BE49-F238E27FC236}">
                <a16:creationId xmlns:a16="http://schemas.microsoft.com/office/drawing/2014/main" xmlns="" id="{73B706EC-AC07-457B-94DA-50E3A0FD7925}"/>
              </a:ext>
            </a:extLst>
          </p:cNvPr>
          <p:cNvSpPr/>
          <p:nvPr/>
        </p:nvSpPr>
        <p:spPr>
          <a:xfrm>
            <a:off x="3186152" y="4751643"/>
            <a:ext cx="3122481" cy="2228850"/>
          </a:xfrm>
          <a:prstGeom prst="snip2DiagRect">
            <a:avLst>
              <a:gd name="adj1" fmla="val 6477"/>
              <a:gd name="adj2" fmla="val 26523"/>
            </a:avLst>
          </a:prstGeom>
          <a:solidFill>
            <a:srgbClr val="0E076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Возможность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научиться делать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социальную рекламу</a:t>
            </a:r>
            <a:b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на волнующую тему</a:t>
            </a:r>
            <a:endParaRPr lang="ru-RU" sz="600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F78B87A-387D-4565-80A3-64D60557A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1" t="8805" r="23444" b="11497"/>
          <a:stretch/>
        </p:blipFill>
        <p:spPr>
          <a:xfrm>
            <a:off x="7112327" y="2717427"/>
            <a:ext cx="4083168" cy="2656136"/>
          </a:xfrm>
          <a:prstGeom prst="rect">
            <a:avLst/>
          </a:prstGeom>
          <a:ln w="57150">
            <a:noFill/>
          </a:ln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xmlns="" id="{5A5ADE40-F118-43F4-A3A8-4F64C0D5AAA2}"/>
              </a:ext>
            </a:extLst>
          </p:cNvPr>
          <p:cNvSpPr/>
          <p:nvPr/>
        </p:nvSpPr>
        <p:spPr>
          <a:xfrm>
            <a:off x="658463" y="5181821"/>
            <a:ext cx="2826480" cy="1554299"/>
          </a:xfrm>
          <a:prstGeom prst="snip2DiagRect">
            <a:avLst>
              <a:gd name="adj1" fmla="val 40195"/>
              <a:gd name="adj2" fmla="val 0"/>
            </a:avLst>
          </a:prstGeom>
          <a:solidFill>
            <a:srgbClr val="3B367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16</a:t>
            </a:r>
            <a:r>
              <a:rPr lang="ru-RU" sz="16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ак.ч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.</a:t>
            </a:r>
            <a:r>
              <a:rPr lang="ru-RU" sz="54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образовательная программа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76F20CB-4386-2D02-965E-F4A9D233E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7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6F817E7-F23E-4B83-8669-849A11CF3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Контент-фабрика «Параллели»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B4DDF59-233A-4717-ADF3-5C0227040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7955"/>
            <a:ext cx="10471150" cy="3213902"/>
          </a:xfrm>
        </p:spPr>
        <p:txBody>
          <a:bodyPr/>
          <a:lstStyle/>
          <a:p>
            <a:pPr marL="0" indent="0">
              <a:buNone/>
            </a:pPr>
            <a:r>
              <a:rPr lang="ru-RU" dirty="0" err="1"/>
              <a:t>Медиатон</a:t>
            </a:r>
            <a:endParaRPr lang="ru-RU" dirty="0"/>
          </a:p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C6B5689-FB18-4A34-B5D1-376CC31CC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9291" r="8906" b="9291"/>
          <a:stretch/>
        </p:blipFill>
        <p:spPr bwMode="auto">
          <a:xfrm>
            <a:off x="5863346" y="2628914"/>
            <a:ext cx="904670" cy="89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DEA125A-FBDD-494E-951A-0A1E83B96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22" t="31011" r="9222" b="14921"/>
          <a:stretch/>
        </p:blipFill>
        <p:spPr>
          <a:xfrm>
            <a:off x="912481" y="2610695"/>
            <a:ext cx="4904173" cy="1828800"/>
          </a:xfrm>
          <a:prstGeom prst="rect">
            <a:avLst/>
          </a:prstGeom>
          <a:ln w="57150"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5CA9441-3A61-4533-8085-B8505C655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36" t="7363" r="12736" b="7363"/>
          <a:stretch/>
        </p:blipFill>
        <p:spPr>
          <a:xfrm>
            <a:off x="912481" y="4587735"/>
            <a:ext cx="2316494" cy="1490917"/>
          </a:xfrm>
          <a:prstGeom prst="rect">
            <a:avLst/>
          </a:prstGeom>
          <a:ln w="57150"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41EA87F-EDAF-4C69-8488-FD8B2DC763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2" t="8428" r="23938" b="11684"/>
          <a:stretch/>
        </p:blipFill>
        <p:spPr>
          <a:xfrm>
            <a:off x="3566486" y="4587735"/>
            <a:ext cx="2245771" cy="1476508"/>
          </a:xfrm>
          <a:prstGeom prst="rect">
            <a:avLst/>
          </a:prstGeom>
          <a:ln w="57150"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C8C92B-C350-4DF4-8F5C-F96574CDAA23}"/>
              </a:ext>
            </a:extLst>
          </p:cNvPr>
          <p:cNvSpPr/>
          <p:nvPr/>
        </p:nvSpPr>
        <p:spPr>
          <a:xfrm rot="5400000">
            <a:off x="4665291" y="4779227"/>
            <a:ext cx="2728286" cy="27699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E076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PROEKT-PARALLELI.RU</a:t>
            </a:r>
          </a:p>
        </p:txBody>
      </p:sp>
      <p:sp>
        <p:nvSpPr>
          <p:cNvPr id="16" name="Прямоугольник: усеченные противолежащие углы 15">
            <a:extLst>
              <a:ext uri="{FF2B5EF4-FFF2-40B4-BE49-F238E27FC236}">
                <a16:creationId xmlns:a16="http://schemas.microsoft.com/office/drawing/2014/main" xmlns="" id="{6B13D040-E025-4960-948C-0390C6953C86}"/>
              </a:ext>
            </a:extLst>
          </p:cNvPr>
          <p:cNvSpPr/>
          <p:nvPr/>
        </p:nvSpPr>
        <p:spPr>
          <a:xfrm>
            <a:off x="7502663" y="2221478"/>
            <a:ext cx="4904173" cy="2664210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entury Gothic" panose="020B0502020202020204" pitchFamily="34" charset="0"/>
                <a:ea typeface="Verdana" panose="020B0604030504040204" pitchFamily="34" charset="0"/>
              </a:rPr>
              <a:t>Возможность разработать</a:t>
            </a:r>
          </a:p>
          <a:p>
            <a:pPr algn="ctr"/>
            <a:r>
              <a:rPr lang="ru-RU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научиться делать социальную рекламу</a:t>
            </a:r>
            <a:br>
              <a:rPr lang="ru-RU" sz="2400" b="1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2400" dirty="0">
                <a:latin typeface="Century Gothic" panose="020B0502020202020204" pitchFamily="34" charset="0"/>
                <a:ea typeface="Verdana" panose="020B0604030504040204" pitchFamily="34" charset="0"/>
              </a:rPr>
              <a:t>на волнующую тему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: усеченные противолежащие углы 17">
            <a:extLst>
              <a:ext uri="{FF2B5EF4-FFF2-40B4-BE49-F238E27FC236}">
                <a16:creationId xmlns:a16="http://schemas.microsoft.com/office/drawing/2014/main" xmlns="" id="{B614EF28-EA42-4345-BAD1-A3AE08DAA79B}"/>
              </a:ext>
            </a:extLst>
          </p:cNvPr>
          <p:cNvSpPr/>
          <p:nvPr/>
        </p:nvSpPr>
        <p:spPr>
          <a:xfrm>
            <a:off x="9543884" y="4743450"/>
            <a:ext cx="2359501" cy="2235403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Century Gothic" panose="020B0502020202020204" pitchFamily="34" charset="0"/>
                <a:ea typeface="Verdana" panose="020B0604030504040204" pitchFamily="34" charset="0"/>
              </a:rPr>
              <a:t>53</a:t>
            </a:r>
            <a:r>
              <a:rPr lang="ru-RU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/>
            </a:r>
            <a:br>
              <a:rPr lang="ru-RU" sz="1600" b="1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участника финального мероприятия</a:t>
            </a:r>
          </a:p>
        </p:txBody>
      </p:sp>
      <p:sp>
        <p:nvSpPr>
          <p:cNvPr id="19" name="Прямоугольник: усеченные противолежащие углы 18">
            <a:extLst>
              <a:ext uri="{FF2B5EF4-FFF2-40B4-BE49-F238E27FC236}">
                <a16:creationId xmlns:a16="http://schemas.microsoft.com/office/drawing/2014/main" xmlns="" id="{0538E2FB-5443-4A63-8A4B-DABC9EF4A37D}"/>
              </a:ext>
            </a:extLst>
          </p:cNvPr>
          <p:cNvSpPr/>
          <p:nvPr/>
        </p:nvSpPr>
        <p:spPr>
          <a:xfrm>
            <a:off x="6836134" y="4705342"/>
            <a:ext cx="1864746" cy="1950397"/>
          </a:xfrm>
          <a:prstGeom prst="snip2DiagRect">
            <a:avLst>
              <a:gd name="adj1" fmla="val 0"/>
              <a:gd name="adj2" fmla="val 14473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Century Gothic" panose="020B0502020202020204" pitchFamily="34" charset="0"/>
                <a:ea typeface="Verdana" panose="020B0604030504040204" pitchFamily="34" charset="0"/>
              </a:rPr>
              <a:t>24</a:t>
            </a:r>
            <a:r>
              <a:rPr lang="ru-RU" sz="2400" b="1" dirty="0">
                <a:latin typeface="Century Gothic" panose="020B0502020202020204" pitchFamily="34" charset="0"/>
                <a:ea typeface="Verdana" panose="020B0604030504040204" pitchFamily="34" charset="0"/>
              </a:rPr>
              <a:t>ч</a:t>
            </a:r>
            <a:r>
              <a:rPr lang="ru-RU" sz="1600" b="1" dirty="0">
                <a:latin typeface="Century Gothic" panose="020B0502020202020204" pitchFamily="34" charset="0"/>
                <a:ea typeface="Verdana" panose="020B0604030504040204" pitchFamily="34" charset="0"/>
              </a:rPr>
              <a:t/>
            </a:r>
            <a:br>
              <a:rPr lang="ru-RU" sz="1600" b="1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финального мероприятия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F01A5E-C122-4D8E-2B7A-EA46BE6DA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79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C8A106-32BF-4614-9F6F-60122300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Дискуссионный клуб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FCD3279-C9A2-49E2-B7A1-6A50FD8EE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" t="8657" r="1172" b="3333"/>
          <a:stretch/>
        </p:blipFill>
        <p:spPr>
          <a:xfrm>
            <a:off x="5476875" y="2273057"/>
            <a:ext cx="6534150" cy="3291322"/>
          </a:xfrm>
          <a:prstGeom prst="rect">
            <a:avLst/>
          </a:prstGeom>
          <a:ln w="5715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038A40-E060-4A01-BA49-3593A6261BCE}"/>
              </a:ext>
            </a:extLst>
          </p:cNvPr>
          <p:cNvSpPr txBox="1"/>
          <p:nvPr/>
        </p:nvSpPr>
        <p:spPr>
          <a:xfrm>
            <a:off x="11008260" y="1899552"/>
            <a:ext cx="1045767" cy="30777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 b="0" dirty="0">
                <a:solidFill>
                  <a:srgbClr val="0E0761"/>
                </a:solidFill>
                <a:latin typeface="Century Gothic" panose="020B0502020202020204" pitchFamily="34" charset="0"/>
              </a:rPr>
              <a:t>al-islam.ru</a:t>
            </a:r>
            <a:endParaRPr lang="ru-RU" b="0" dirty="0">
              <a:solidFill>
                <a:srgbClr val="0E076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0D55D82-3A1C-434C-941C-64F0F3A4A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t="10000" r="9907" b="10000"/>
          <a:stretch/>
        </p:blipFill>
        <p:spPr bwMode="auto">
          <a:xfrm>
            <a:off x="11051263" y="4561548"/>
            <a:ext cx="959762" cy="9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: усеченные противолежащие углы 9">
            <a:extLst>
              <a:ext uri="{FF2B5EF4-FFF2-40B4-BE49-F238E27FC236}">
                <a16:creationId xmlns:a16="http://schemas.microsoft.com/office/drawing/2014/main" xmlns="" id="{2D7EF941-8C89-4D83-B00A-F50A41AF08B8}"/>
              </a:ext>
            </a:extLst>
          </p:cNvPr>
          <p:cNvSpPr/>
          <p:nvPr/>
        </p:nvSpPr>
        <p:spPr>
          <a:xfrm>
            <a:off x="1103739" y="4435116"/>
            <a:ext cx="4014446" cy="2242029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entury Gothic" panose="020B0502020202020204" pitchFamily="34" charset="0"/>
                <a:ea typeface="Verdana" panose="020B0604030504040204" pitchFamily="34" charset="0"/>
              </a:rPr>
              <a:t>Форма обратной связи для вопросов об исламе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xmlns="" id="{3FD1A2A9-EAF9-48CB-ADEC-CF37926F39F6}"/>
              </a:ext>
            </a:extLst>
          </p:cNvPr>
          <p:cNvSpPr/>
          <p:nvPr/>
        </p:nvSpPr>
        <p:spPr>
          <a:xfrm>
            <a:off x="422966" y="2273057"/>
            <a:ext cx="3914349" cy="2359161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entury Gothic" panose="020B0502020202020204" pitchFamily="34" charset="0"/>
                <a:ea typeface="Verdana" panose="020B0604030504040204" pitchFamily="34" charset="0"/>
              </a:rPr>
              <a:t>Цель</a:t>
            </a:r>
          </a:p>
          <a:p>
            <a:pPr algn="ctr"/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создать эффективную систему противодействия экстремизму и терроризму</a:t>
            </a:r>
            <a:b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в среде исламской молодежи, в том числе мигрантов</a:t>
            </a:r>
          </a:p>
        </p:txBody>
      </p:sp>
      <p:sp>
        <p:nvSpPr>
          <p:cNvPr id="14" name="Прямоугольник: усеченные противолежащие углы 13">
            <a:extLst>
              <a:ext uri="{FF2B5EF4-FFF2-40B4-BE49-F238E27FC236}">
                <a16:creationId xmlns:a16="http://schemas.microsoft.com/office/drawing/2014/main" xmlns="" id="{0F009DA8-D5BC-453E-89EE-43190FD9CD45}"/>
              </a:ext>
            </a:extLst>
          </p:cNvPr>
          <p:cNvSpPr/>
          <p:nvPr/>
        </p:nvSpPr>
        <p:spPr>
          <a:xfrm>
            <a:off x="4596388" y="5286478"/>
            <a:ext cx="3322713" cy="1837901"/>
          </a:xfrm>
          <a:prstGeom prst="snip2DiagRect">
            <a:avLst>
              <a:gd name="adj1" fmla="val 36774"/>
              <a:gd name="adj2" fmla="val 9866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В рамках проекта был запущен сайт </a:t>
            </a:r>
            <a:r>
              <a:rPr lang="ru-RU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«Исламский портал»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F1E0B9-4013-F4A2-673D-D2898448C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7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FC4AA6-4171-4E2C-8CC5-19B488BD25B2}"/>
              </a:ext>
            </a:extLst>
          </p:cNvPr>
          <p:cNvSpPr txBox="1"/>
          <p:nvPr/>
        </p:nvSpPr>
        <p:spPr>
          <a:xfrm>
            <a:off x="500925" y="109466"/>
            <a:ext cx="1105548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Масштабирование практик проведения профилактических мероприятий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01DE0326-8CF6-4CC0-91C9-9B3391EEE531}"/>
              </a:ext>
            </a:extLst>
          </p:cNvPr>
          <p:cNvCxnSpPr>
            <a:cxnSpLocks/>
          </p:cNvCxnSpPr>
          <p:nvPr/>
        </p:nvCxnSpPr>
        <p:spPr>
          <a:xfrm>
            <a:off x="702479" y="1498748"/>
            <a:ext cx="5004094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799A673-E33A-474C-A1EE-06DA144657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007FA58-10A9-69F0-0C30-E9BD45F50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98" r="1291" b="5926"/>
          <a:stretch/>
        </p:blipFill>
        <p:spPr>
          <a:xfrm>
            <a:off x="282950" y="1994618"/>
            <a:ext cx="5708436" cy="274776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19" name="Текст 1">
            <a:extLst>
              <a:ext uri="{FF2B5EF4-FFF2-40B4-BE49-F238E27FC236}">
                <a16:creationId xmlns:a16="http://schemas.microsoft.com/office/drawing/2014/main" xmlns="" id="{DA1D0CA2-EF7D-851C-9A61-B48F5E0AA871}"/>
              </a:ext>
            </a:extLst>
          </p:cNvPr>
          <p:cNvSpPr txBox="1">
            <a:spLocks/>
          </p:cNvSpPr>
          <p:nvPr/>
        </p:nvSpPr>
        <p:spPr>
          <a:xfrm>
            <a:off x="6200616" y="1994618"/>
            <a:ext cx="5438969" cy="255058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Предназначена для: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накопления знаний о </a:t>
            </a:r>
            <a:r>
              <a:rPr lang="ru-RU" sz="2100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проводящихся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профилактических мероприятиях по всей стране 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формирования базы российских экспертов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формирования отчетности по профилактическим мероприятиям в автоматизированном режиме</a:t>
            </a:r>
          </a:p>
          <a:p>
            <a:pPr algn="just"/>
            <a:endParaRPr lang="ru-RU" sz="20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27F570E-2EB8-4109-C17D-AA0372CD3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6" y="5427203"/>
            <a:ext cx="1202306" cy="12023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321178C-31D1-0328-8819-88F2D410CC8D}"/>
              </a:ext>
            </a:extLst>
          </p:cNvPr>
          <p:cNvSpPr txBox="1"/>
          <p:nvPr/>
        </p:nvSpPr>
        <p:spPr>
          <a:xfrm>
            <a:off x="2030191" y="5427203"/>
            <a:ext cx="9435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0386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На </a:t>
            </a:r>
            <a:r>
              <a:rPr lang="en-US" b="1" dirty="0">
                <a:solidFill>
                  <a:srgbClr val="20386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VII</a:t>
            </a:r>
            <a:r>
              <a:rPr lang="ru-RU" dirty="0">
                <a:solidFill>
                  <a:srgbClr val="20386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Всероссийском научно-практическом форуме «Безопасность в науке и образовании» будет презентован сборник сценариев профилактических мероприятий</a:t>
            </a:r>
            <a:endParaRPr lang="ru-RU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CF13FA5-2FA2-B29D-083F-04047836D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44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A7F0152D-9D59-4C62-BD86-B147C19D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Студенческое научное общество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E4D67573-2F0E-4208-85AF-1A4C58D0CE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59902" y="2249261"/>
            <a:ext cx="2473088" cy="447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0E0761"/>
                </a:solidFill>
                <a:latin typeface="Century Gothic" panose="020B0502020202020204" pitchFamily="34" charset="0"/>
              </a:rPr>
              <a:t>Летняя школа</a:t>
            </a:r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xmlns="" id="{E0CB2F8D-7DCF-4F30-8BEE-D4ADCE2487C7}"/>
              </a:ext>
            </a:extLst>
          </p:cNvPr>
          <p:cNvSpPr txBox="1">
            <a:spLocks/>
          </p:cNvSpPr>
          <p:nvPr/>
        </p:nvSpPr>
        <p:spPr>
          <a:xfrm>
            <a:off x="3647934" y="2122098"/>
            <a:ext cx="2609550" cy="56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0E0761"/>
                </a:solidFill>
                <a:latin typeface="Century Gothic" panose="020B0502020202020204" pitchFamily="34" charset="0"/>
              </a:rPr>
              <a:t>Интерактивные мероприятия</a:t>
            </a:r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xmlns="" id="{1DB18E51-ACE3-4CDC-B895-B2FBBE7BB8DB}"/>
              </a:ext>
            </a:extLst>
          </p:cNvPr>
          <p:cNvSpPr txBox="1">
            <a:spLocks/>
          </p:cNvSpPr>
          <p:nvPr/>
        </p:nvSpPr>
        <p:spPr>
          <a:xfrm>
            <a:off x="7075728" y="2243993"/>
            <a:ext cx="1475658" cy="447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0E0761"/>
                </a:solidFill>
                <a:latin typeface="Century Gothic" panose="020B0502020202020204" pitchFamily="34" charset="0"/>
              </a:rPr>
              <a:t>Кинопоказ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D908B5-E9EB-444B-8E7E-B72BA48A6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6" t="7044" r="31226" b="7044"/>
          <a:stretch/>
        </p:blipFill>
        <p:spPr>
          <a:xfrm>
            <a:off x="3647933" y="2724150"/>
            <a:ext cx="2609551" cy="3358650"/>
          </a:xfrm>
          <a:prstGeom prst="rect">
            <a:avLst/>
          </a:prstGeom>
          <a:ln w="57150"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1DF4E1-9903-4114-A368-BD18AA8E8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247" y="2724150"/>
            <a:ext cx="2409467" cy="3358650"/>
          </a:xfrm>
          <a:prstGeom prst="rect">
            <a:avLst/>
          </a:prstGeom>
          <a:ln w="57150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E803F9-C542-485B-BB6C-2E6783528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03" y="2724150"/>
            <a:ext cx="2473088" cy="1616859"/>
          </a:xfrm>
          <a:prstGeom prst="rect">
            <a:avLst/>
          </a:prstGeom>
          <a:ln w="57150">
            <a:noFill/>
          </a:ln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xmlns="" id="{9716BE92-1EAA-4C9A-AAF0-6F9C469D6195}"/>
              </a:ext>
            </a:extLst>
          </p:cNvPr>
          <p:cNvSpPr/>
          <p:nvPr/>
        </p:nvSpPr>
        <p:spPr>
          <a:xfrm>
            <a:off x="8827902" y="2567599"/>
            <a:ext cx="3792111" cy="3949817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новые знания и навыки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поддержка в исследованиях и научных работах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мероприятия и поездки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общение с потенциальными работодателями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05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E104DCF-6C59-2E51-483F-B2A41FFB7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2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A7F0152D-9D59-4C62-BD86-B147C19D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Квизы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D908B5-E9EB-444B-8E7E-B72BA48A6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6" t="7044" r="31226" b="7044"/>
          <a:stretch/>
        </p:blipFill>
        <p:spPr>
          <a:xfrm>
            <a:off x="1069427" y="2405004"/>
            <a:ext cx="2609551" cy="3358650"/>
          </a:xfrm>
          <a:prstGeom prst="rect">
            <a:avLst/>
          </a:prstGeom>
          <a:ln w="57150">
            <a:noFill/>
          </a:ln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xmlns="" id="{9716BE92-1EAA-4C9A-AAF0-6F9C469D6195}"/>
              </a:ext>
            </a:extLst>
          </p:cNvPr>
          <p:cNvSpPr/>
          <p:nvPr/>
        </p:nvSpPr>
        <p:spPr>
          <a:xfrm>
            <a:off x="4086261" y="2221450"/>
            <a:ext cx="4019477" cy="3358650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получение новых знаний в игровом формате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err="1">
                <a:latin typeface="Century Gothic" panose="020B0502020202020204" pitchFamily="34" charset="0"/>
                <a:ea typeface="Verdana" panose="020B0604030504040204" pitchFamily="34" charset="0"/>
              </a:rPr>
              <a:t>командообразование</a:t>
            </a: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D2571B4-5107-21AD-742C-18239ED6C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021" y="1822049"/>
            <a:ext cx="3118090" cy="415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E10BD4EF-8043-476A-3D0C-803970242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47" y="5565248"/>
            <a:ext cx="1266106" cy="126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A5EB34-C143-D4BF-534E-A4219DDED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45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592B6C-B96D-40E0-ADDF-F688C8A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Опыт Приволжья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535DAA7-CDB4-4C6C-BAE2-6233422F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8470"/>
            <a:ext cx="7639049" cy="3213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Проект «Развитие межкультурной коммуникации как средство предотвращения угрозы национальной безопасности»</a:t>
            </a:r>
          </a:p>
          <a:p>
            <a:endParaRPr lang="ru-RU"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C716CF9E-B64A-4483-82CE-055F162B2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010" b="1870"/>
          <a:stretch/>
        </p:blipFill>
        <p:spPr bwMode="auto">
          <a:xfrm>
            <a:off x="838200" y="2755340"/>
            <a:ext cx="4774987" cy="254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xmlns="" id="{A7E2221E-84F1-4FE1-8979-A3C31916E835}"/>
              </a:ext>
            </a:extLst>
          </p:cNvPr>
          <p:cNvSpPr/>
          <p:nvPr/>
        </p:nvSpPr>
        <p:spPr>
          <a:xfrm>
            <a:off x="6626440" y="2846322"/>
            <a:ext cx="4981575" cy="2359161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Century Gothic" panose="020B0502020202020204" pitchFamily="34" charset="0"/>
                <a:ea typeface="Verdana" panose="020B0604030504040204" pitchFamily="34" charset="0"/>
              </a:rPr>
              <a:t>Целевая аудитория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мигранты из стран Центральной Азии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жители Нижнего Новгорода</a:t>
            </a:r>
            <a:b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и Нижегородской области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представители НКО и общин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  <a:ea typeface="Verdana" panose="020B0604030504040204" pitchFamily="34" charset="0"/>
              </a:rPr>
              <a:t>муниципальные власти</a:t>
            </a:r>
          </a:p>
        </p:txBody>
      </p:sp>
      <p:sp>
        <p:nvSpPr>
          <p:cNvPr id="12" name="Прямоугольник: усеченные противолежащие углы 11">
            <a:extLst>
              <a:ext uri="{FF2B5EF4-FFF2-40B4-BE49-F238E27FC236}">
                <a16:creationId xmlns:a16="http://schemas.microsoft.com/office/drawing/2014/main" xmlns="" id="{26B531E7-DD21-466D-925F-E78E6B38D641}"/>
              </a:ext>
            </a:extLst>
          </p:cNvPr>
          <p:cNvSpPr/>
          <p:nvPr/>
        </p:nvSpPr>
        <p:spPr>
          <a:xfrm>
            <a:off x="-315918" y="5113214"/>
            <a:ext cx="3592733" cy="1925370"/>
          </a:xfrm>
          <a:prstGeom prst="snip2DiagRect">
            <a:avLst>
              <a:gd name="adj1" fmla="val 36774"/>
              <a:gd name="adj2" fmla="val 9866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Приволжский миграционный центр</a:t>
            </a:r>
          </a:p>
        </p:txBody>
      </p:sp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xmlns="" id="{A37FF67E-4030-4B2F-A7AB-55FFF0F5F4EE}"/>
              </a:ext>
            </a:extLst>
          </p:cNvPr>
          <p:cNvSpPr/>
          <p:nvPr/>
        </p:nvSpPr>
        <p:spPr>
          <a:xfrm>
            <a:off x="4223650" y="4934915"/>
            <a:ext cx="3566899" cy="2189786"/>
          </a:xfrm>
          <a:prstGeom prst="snip2DiagRect">
            <a:avLst>
              <a:gd name="adj1" fmla="val 26503"/>
              <a:gd name="adj2" fmla="val 0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Century Gothic" panose="020B0502020202020204" pitchFamily="34" charset="0"/>
                <a:ea typeface="Verdana" panose="020B0604030504040204" pitchFamily="34" charset="0"/>
              </a:rPr>
              <a:t>Для мигрантов проведены тренинги по разрешению конфликтных ситуаций, выпущены информационные материалы на родных языках для ускоренной интеграции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10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C36C9B-AAD6-7D8E-D810-81406230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77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E4614C-C9A2-4D78-AB5E-DC9A0C8BC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Эстафета солидарности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28FEE9-811A-4DE9-94AE-4D923E11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3D379A42-78CD-4565-850D-E3620A896171}"/>
              </a:ext>
            </a:extLst>
          </p:cNvPr>
          <p:cNvSpPr/>
          <p:nvPr/>
        </p:nvSpPr>
        <p:spPr>
          <a:xfrm>
            <a:off x="1206710" y="2769988"/>
            <a:ext cx="3079535" cy="2359161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entury Gothic" panose="020B0502020202020204" pitchFamily="34" charset="0"/>
                <a:ea typeface="Verdana" panose="020B0604030504040204" pitchFamily="34" charset="0"/>
              </a:rPr>
              <a:t>более</a:t>
            </a:r>
          </a:p>
          <a:p>
            <a:pPr algn="ctr"/>
            <a:r>
              <a:rPr lang="ru-RU" sz="4400" b="1" dirty="0">
                <a:latin typeface="Century Gothic" panose="020B0502020202020204" pitchFamily="34" charset="0"/>
                <a:ea typeface="Verdana" panose="020B0604030504040204" pitchFamily="34" charset="0"/>
              </a:rPr>
              <a:t>300</a:t>
            </a:r>
          </a:p>
          <a:p>
            <a:pPr algn="ctr"/>
            <a:r>
              <a:rPr lang="ru-RU" sz="2800" dirty="0">
                <a:latin typeface="Century Gothic" panose="020B0502020202020204" pitchFamily="34" charset="0"/>
                <a:ea typeface="Verdana" panose="020B0604030504040204" pitchFamily="34" charset="0"/>
              </a:rPr>
              <a:t>участников</a:t>
            </a:r>
            <a:endParaRPr lang="ru-RU" sz="16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F6246A18-B40A-4100-965C-708B9B72C8F9}"/>
              </a:ext>
            </a:extLst>
          </p:cNvPr>
          <p:cNvSpPr/>
          <p:nvPr/>
        </p:nvSpPr>
        <p:spPr>
          <a:xfrm>
            <a:off x="3829045" y="5022855"/>
            <a:ext cx="2381256" cy="1206495"/>
          </a:xfrm>
          <a:prstGeom prst="snip2DiagRect">
            <a:avLst>
              <a:gd name="adj1" fmla="val 36774"/>
              <a:gd name="adj2" fmla="val 9866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</a:rPr>
              <a:t>Ростовская область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7D7686-BE86-489D-8D54-E6E252BE7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1" t="19999" r="38438" b="11806"/>
          <a:stretch/>
        </p:blipFill>
        <p:spPr>
          <a:xfrm>
            <a:off x="7417367" y="2284807"/>
            <a:ext cx="3177393" cy="43096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B24055C-E11D-4E8C-A872-2835A766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20254"/>
            <a:ext cx="1352336" cy="135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FD6BCC-28ED-ADAB-9A55-B87D7744A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52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9DD89E-7B9D-4075-8921-7435E6243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FF6DB7-661E-4803-BC71-2E6E471D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5399"/>
            <a:ext cx="2190750" cy="3075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chunin@ncpti.ru</a:t>
            </a:r>
            <a:endParaRPr lang="ru-RU" sz="2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BED7FD9-7451-453F-9FF8-137A5E4D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C66BEAB8-2303-4BF8-8887-AAD65A271B9D}"/>
              </a:ext>
            </a:extLst>
          </p:cNvPr>
          <p:cNvSpPr txBox="1">
            <a:spLocks/>
          </p:cNvSpPr>
          <p:nvPr/>
        </p:nvSpPr>
        <p:spPr>
          <a:xfrm>
            <a:off x="838200" y="3121445"/>
            <a:ext cx="2190750" cy="307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/>
              <a:t>8(988)573-59-97</a:t>
            </a:r>
            <a:endParaRPr lang="ru-RU" sz="2000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06CA0485-44E6-4184-B06E-803B3C55E997}"/>
              </a:ext>
            </a:extLst>
          </p:cNvPr>
          <p:cNvSpPr txBox="1">
            <a:spLocks/>
          </p:cNvSpPr>
          <p:nvPr/>
        </p:nvSpPr>
        <p:spPr>
          <a:xfrm>
            <a:off x="7806102" y="2598967"/>
            <a:ext cx="1561123" cy="307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000" dirty="0"/>
              <a:t>НЦПТИ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3A315551-5A0B-4567-8560-EF90DBEA58D1}"/>
              </a:ext>
            </a:extLst>
          </p:cNvPr>
          <p:cNvCxnSpPr>
            <a:cxnSpLocks/>
          </p:cNvCxnSpPr>
          <p:nvPr/>
        </p:nvCxnSpPr>
        <p:spPr>
          <a:xfrm>
            <a:off x="922214" y="2926061"/>
            <a:ext cx="2344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B3366076-E923-4480-8B85-B4011457DF6C}"/>
              </a:ext>
            </a:extLst>
          </p:cNvPr>
          <p:cNvCxnSpPr>
            <a:cxnSpLocks/>
          </p:cNvCxnSpPr>
          <p:nvPr/>
        </p:nvCxnSpPr>
        <p:spPr>
          <a:xfrm>
            <a:off x="922214" y="3429000"/>
            <a:ext cx="2344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A3263ECA-16A6-49F8-ADBB-65DA65EB3632}"/>
              </a:ext>
            </a:extLst>
          </p:cNvPr>
          <p:cNvCxnSpPr>
            <a:cxnSpLocks/>
          </p:cNvCxnSpPr>
          <p:nvPr/>
        </p:nvCxnSpPr>
        <p:spPr>
          <a:xfrm>
            <a:off x="7890117" y="2900660"/>
            <a:ext cx="2344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E7EFB02-9C93-40C6-B049-3885924DE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24" y="3178264"/>
            <a:ext cx="147026" cy="14702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E8EBD9BC-C136-4AC5-8762-B3124117D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5" y="2648709"/>
            <a:ext cx="147155" cy="1471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EB7DDB7A-AD82-417D-9452-40762C78A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144" y="2655786"/>
            <a:ext cx="147026" cy="14702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EF8D63F-46AB-4B33-BF5D-EC5E6FE6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22" y="2494660"/>
            <a:ext cx="1561123" cy="156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580EF472-E489-7408-E606-F8894A9DAB0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F860BF3-ED29-3F41-7CD2-677FA3150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58A8C42D-7281-CDD4-D08C-C7D910C2B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8" t="63615" r="47796" b="22541"/>
            <a:stretch/>
          </p:blipFill>
          <p:spPr>
            <a:xfrm>
              <a:off x="217846" y="5488674"/>
              <a:ext cx="3431458" cy="949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07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>
            <a:spLocks noGrp="1"/>
          </p:cNvSpPr>
          <p:nvPr>
            <p:ph type="body" idx="2"/>
          </p:nvPr>
        </p:nvSpPr>
        <p:spPr>
          <a:xfrm>
            <a:off x="609599" y="406400"/>
            <a:ext cx="10950437" cy="744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ru-RU"/>
              <a:t>Концепция создания структуры личных кабинетов</a:t>
            </a:r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4630143" y="1312682"/>
            <a:ext cx="2000060" cy="57974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Личный кабинет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аппарата НАК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1626779" y="3457360"/>
            <a:ext cx="1026542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9303202" y="4057833"/>
            <a:ext cx="1247320" cy="66290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Аппарат АТК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p22"/>
          <p:cNvCxnSpPr>
            <a:stCxn id="184" idx="2"/>
            <a:endCxn id="186" idx="0"/>
          </p:cNvCxnSpPr>
          <p:nvPr/>
        </p:nvCxnSpPr>
        <p:spPr>
          <a:xfrm rot="-5400000" flipH="1">
            <a:off x="6695773" y="826823"/>
            <a:ext cx="2165400" cy="4296600"/>
          </a:xfrm>
          <a:prstGeom prst="bentConnector3">
            <a:avLst>
              <a:gd name="adj1" fmla="val 3526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188" name="Google Shape;188;p22"/>
          <p:cNvCxnSpPr>
            <a:stCxn id="184" idx="2"/>
            <a:endCxn id="185" idx="0"/>
          </p:cNvCxnSpPr>
          <p:nvPr/>
        </p:nvCxnSpPr>
        <p:spPr>
          <a:xfrm rot="5400000">
            <a:off x="3102673" y="929723"/>
            <a:ext cx="1564800" cy="3490200"/>
          </a:xfrm>
          <a:prstGeom prst="bentConnector3">
            <a:avLst>
              <a:gd name="adj1" fmla="val 50004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189" name="Google Shape;189;p22"/>
          <p:cNvSpPr/>
          <p:nvPr/>
        </p:nvSpPr>
        <p:spPr>
          <a:xfrm>
            <a:off x="306936" y="4271389"/>
            <a:ext cx="1505311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Подведомственная организация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2"/>
          <p:cNvSpPr/>
          <p:nvPr/>
        </p:nvSpPr>
        <p:spPr>
          <a:xfrm>
            <a:off x="306935" y="4938856"/>
            <a:ext cx="1505311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Подведомственная организация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9529744" y="5258263"/>
            <a:ext cx="825556" cy="3617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2" name="Google Shape;192;p22"/>
          <p:cNvCxnSpPr>
            <a:stCxn id="186" idx="2"/>
            <a:endCxn id="191" idx="0"/>
          </p:cNvCxnSpPr>
          <p:nvPr/>
        </p:nvCxnSpPr>
        <p:spPr>
          <a:xfrm>
            <a:off x="9926862" y="4720737"/>
            <a:ext cx="15600" cy="5376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193" name="Google Shape;193;p22"/>
          <p:cNvSpPr/>
          <p:nvPr/>
        </p:nvSpPr>
        <p:spPr>
          <a:xfrm>
            <a:off x="9122654" y="5884760"/>
            <a:ext cx="694602" cy="3527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/>
          <p:nvPr/>
        </p:nvSpPr>
        <p:spPr>
          <a:xfrm>
            <a:off x="10097253" y="5885406"/>
            <a:ext cx="694602" cy="3527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>
            <a:off x="302058" y="5616627"/>
            <a:ext cx="1505311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Подведомственная организация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p22"/>
          <p:cNvCxnSpPr>
            <a:stCxn id="185" idx="2"/>
            <a:endCxn id="189" idx="3"/>
          </p:cNvCxnSpPr>
          <p:nvPr/>
        </p:nvCxnSpPr>
        <p:spPr>
          <a:xfrm rot="5400000">
            <a:off x="1680300" y="4033822"/>
            <a:ext cx="591600" cy="3279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197" name="Google Shape;197;p22"/>
          <p:cNvCxnSpPr>
            <a:stCxn id="185" idx="2"/>
            <a:endCxn id="190" idx="3"/>
          </p:cNvCxnSpPr>
          <p:nvPr/>
        </p:nvCxnSpPr>
        <p:spPr>
          <a:xfrm rot="5400000">
            <a:off x="1346550" y="4367572"/>
            <a:ext cx="1259100" cy="3279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198" name="Google Shape;198;p22"/>
          <p:cNvCxnSpPr>
            <a:stCxn id="185" idx="2"/>
            <a:endCxn id="195" idx="3"/>
          </p:cNvCxnSpPr>
          <p:nvPr/>
        </p:nvCxnSpPr>
        <p:spPr>
          <a:xfrm rot="5400000">
            <a:off x="1005150" y="4704172"/>
            <a:ext cx="1937100" cy="3327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199" name="Google Shape;199;p22"/>
          <p:cNvSpPr/>
          <p:nvPr/>
        </p:nvSpPr>
        <p:spPr>
          <a:xfrm>
            <a:off x="3127213" y="3867199"/>
            <a:ext cx="1026542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 rot="-5400000">
            <a:off x="2317188" y="5496116"/>
            <a:ext cx="1505311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Подведомственная организация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 rot="-5400000">
            <a:off x="2891066" y="5502373"/>
            <a:ext cx="1505311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Подведомственная организация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2"/>
          <p:cNvSpPr/>
          <p:nvPr/>
        </p:nvSpPr>
        <p:spPr>
          <a:xfrm rot="-5400000">
            <a:off x="3485391" y="5496116"/>
            <a:ext cx="1505311" cy="44461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Подведомственная организация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22"/>
          <p:cNvCxnSpPr>
            <a:stCxn id="199" idx="2"/>
            <a:endCxn id="200" idx="3"/>
          </p:cNvCxnSpPr>
          <p:nvPr/>
        </p:nvCxnSpPr>
        <p:spPr>
          <a:xfrm rot="5400000">
            <a:off x="3028184" y="4353511"/>
            <a:ext cx="654000" cy="570600"/>
          </a:xfrm>
          <a:prstGeom prst="bentConnector3">
            <a:avLst>
              <a:gd name="adj1" fmla="val 49997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04" name="Google Shape;204;p22"/>
          <p:cNvCxnSpPr>
            <a:stCxn id="199" idx="2"/>
            <a:endCxn id="201" idx="3"/>
          </p:cNvCxnSpPr>
          <p:nvPr/>
        </p:nvCxnSpPr>
        <p:spPr>
          <a:xfrm rot="-5400000" flipH="1">
            <a:off x="3311984" y="4640311"/>
            <a:ext cx="660300" cy="3300"/>
          </a:xfrm>
          <a:prstGeom prst="bentConnector3">
            <a:avLst>
              <a:gd name="adj1" fmla="val 49993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05" name="Google Shape;205;p22"/>
          <p:cNvCxnSpPr>
            <a:stCxn id="199" idx="2"/>
            <a:endCxn id="202" idx="3"/>
          </p:cNvCxnSpPr>
          <p:nvPr/>
        </p:nvCxnSpPr>
        <p:spPr>
          <a:xfrm rot="-5400000" flipH="1">
            <a:off x="3612284" y="4340011"/>
            <a:ext cx="654000" cy="597600"/>
          </a:xfrm>
          <a:prstGeom prst="bentConnector3">
            <a:avLst>
              <a:gd name="adj1" fmla="val 49997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06" name="Google Shape;206;p22"/>
          <p:cNvCxnSpPr>
            <a:stCxn id="184" idx="2"/>
            <a:endCxn id="199" idx="0"/>
          </p:cNvCxnSpPr>
          <p:nvPr/>
        </p:nvCxnSpPr>
        <p:spPr>
          <a:xfrm rot="5400000">
            <a:off x="3647923" y="1885073"/>
            <a:ext cx="1974900" cy="1989600"/>
          </a:xfrm>
          <a:prstGeom prst="bentConnector3">
            <a:avLst>
              <a:gd name="adj1" fmla="val 39514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07" name="Google Shape;207;p22"/>
          <p:cNvCxnSpPr>
            <a:stCxn id="191" idx="2"/>
            <a:endCxn id="194" idx="1"/>
          </p:cNvCxnSpPr>
          <p:nvPr/>
        </p:nvCxnSpPr>
        <p:spPr>
          <a:xfrm rot="-5400000" flipH="1">
            <a:off x="9798972" y="5763539"/>
            <a:ext cx="441900" cy="1548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208" name="Google Shape;208;p22"/>
          <p:cNvSpPr/>
          <p:nvPr/>
        </p:nvSpPr>
        <p:spPr>
          <a:xfrm>
            <a:off x="7616246" y="3348215"/>
            <a:ext cx="1247320" cy="66290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Аппарат АТК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2"/>
          <p:cNvSpPr/>
          <p:nvPr/>
        </p:nvSpPr>
        <p:spPr>
          <a:xfrm>
            <a:off x="7842788" y="4548645"/>
            <a:ext cx="825556" cy="3617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" name="Google Shape;210;p22"/>
          <p:cNvCxnSpPr>
            <a:stCxn id="208" idx="2"/>
            <a:endCxn id="209" idx="0"/>
          </p:cNvCxnSpPr>
          <p:nvPr/>
        </p:nvCxnSpPr>
        <p:spPr>
          <a:xfrm>
            <a:off x="8239906" y="4011119"/>
            <a:ext cx="15600" cy="5376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211" name="Google Shape;211;p22"/>
          <p:cNvSpPr/>
          <p:nvPr/>
        </p:nvSpPr>
        <p:spPr>
          <a:xfrm>
            <a:off x="7371197" y="5180922"/>
            <a:ext cx="694602" cy="3527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8396099" y="5180922"/>
            <a:ext cx="694602" cy="3527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ОИВ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22"/>
          <p:cNvCxnSpPr>
            <a:stCxn id="211" idx="3"/>
            <a:endCxn id="209" idx="2"/>
          </p:cNvCxnSpPr>
          <p:nvPr/>
        </p:nvCxnSpPr>
        <p:spPr>
          <a:xfrm rot="10800000" flipH="1">
            <a:off x="8065799" y="4910287"/>
            <a:ext cx="189900" cy="4470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4" name="Google Shape;214;p22"/>
          <p:cNvCxnSpPr>
            <a:stCxn id="209" idx="2"/>
            <a:endCxn id="212" idx="1"/>
          </p:cNvCxnSpPr>
          <p:nvPr/>
        </p:nvCxnSpPr>
        <p:spPr>
          <a:xfrm rot="-5400000" flipH="1">
            <a:off x="8102266" y="5063671"/>
            <a:ext cx="447000" cy="1404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15" name="Google Shape;215;p22"/>
          <p:cNvCxnSpPr>
            <a:stCxn id="184" idx="2"/>
            <a:endCxn id="208" idx="0"/>
          </p:cNvCxnSpPr>
          <p:nvPr/>
        </p:nvCxnSpPr>
        <p:spPr>
          <a:xfrm rot="-5400000" flipH="1">
            <a:off x="6207073" y="1315523"/>
            <a:ext cx="1455900" cy="2609700"/>
          </a:xfrm>
          <a:prstGeom prst="bentConnector3">
            <a:avLst>
              <a:gd name="adj1" fmla="val 52959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216" name="Google Shape;216;p22"/>
          <p:cNvCxnSpPr>
            <a:stCxn id="193" idx="1"/>
            <a:endCxn id="185" idx="3"/>
          </p:cNvCxnSpPr>
          <p:nvPr/>
        </p:nvCxnSpPr>
        <p:spPr>
          <a:xfrm rot="10800000">
            <a:off x="2653454" y="3679725"/>
            <a:ext cx="6469200" cy="2381400"/>
          </a:xfrm>
          <a:prstGeom prst="bentConnector3">
            <a:avLst>
              <a:gd name="adj1" fmla="val 36667"/>
            </a:avLst>
          </a:prstGeom>
          <a:noFill/>
          <a:ln w="12700" cap="flat" cmpd="sng">
            <a:solidFill>
              <a:schemeClr val="accent1"/>
            </a:solidFill>
            <a:prstDash val="lgDash"/>
            <a:miter lim="800000"/>
            <a:headEnd type="none" w="sm" len="sm"/>
            <a:tailEnd type="triangle" w="med" len="med"/>
          </a:ln>
        </p:spPr>
      </p:cxnSp>
      <p:cxnSp>
        <p:nvCxnSpPr>
          <p:cNvPr id="217" name="Google Shape;217;p22"/>
          <p:cNvCxnSpPr>
            <a:stCxn id="194" idx="2"/>
            <a:endCxn id="199" idx="3"/>
          </p:cNvCxnSpPr>
          <p:nvPr/>
        </p:nvCxnSpPr>
        <p:spPr>
          <a:xfrm rot="5400000" flipH="1">
            <a:off x="6224904" y="2018486"/>
            <a:ext cx="2148600" cy="6290700"/>
          </a:xfrm>
          <a:prstGeom prst="bentConnector4">
            <a:avLst>
              <a:gd name="adj1" fmla="val -10639"/>
              <a:gd name="adj2" fmla="val 81421"/>
            </a:avLst>
          </a:prstGeom>
          <a:noFill/>
          <a:ln w="1905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18" name="Google Shape;218;p22"/>
          <p:cNvCxnSpPr>
            <a:stCxn id="211" idx="1"/>
          </p:cNvCxnSpPr>
          <p:nvPr/>
        </p:nvCxnSpPr>
        <p:spPr>
          <a:xfrm rot="10800000">
            <a:off x="2669897" y="3560287"/>
            <a:ext cx="4701300" cy="1797000"/>
          </a:xfrm>
          <a:prstGeom prst="bentConnector3">
            <a:avLst>
              <a:gd name="adj1" fmla="val 10733"/>
            </a:avLst>
          </a:prstGeom>
          <a:noFill/>
          <a:ln w="12700" cap="flat" cmpd="sng">
            <a:solidFill>
              <a:schemeClr val="accent1"/>
            </a:solidFill>
            <a:prstDash val="lgDash"/>
            <a:miter lim="800000"/>
            <a:headEnd type="none" w="sm" len="sm"/>
            <a:tailEnd type="triangle" w="med" len="med"/>
          </a:ln>
        </p:spPr>
      </p:cxnSp>
      <p:cxnSp>
        <p:nvCxnSpPr>
          <p:cNvPr id="219" name="Google Shape;219;p22"/>
          <p:cNvCxnSpPr>
            <a:stCxn id="212" idx="2"/>
          </p:cNvCxnSpPr>
          <p:nvPr/>
        </p:nvCxnSpPr>
        <p:spPr>
          <a:xfrm rot="5400000" flipH="1">
            <a:off x="5678450" y="2468702"/>
            <a:ext cx="1557000" cy="4572900"/>
          </a:xfrm>
          <a:prstGeom prst="bentConnector4">
            <a:avLst>
              <a:gd name="adj1" fmla="val -55127"/>
              <a:gd name="adj2" fmla="val 72286"/>
            </a:avLst>
          </a:prstGeom>
          <a:noFill/>
          <a:ln w="19050" cap="flat" cmpd="sng">
            <a:solidFill>
              <a:schemeClr val="accent1"/>
            </a:solidFill>
            <a:prstDash val="dash"/>
            <a:miter lim="800000"/>
            <a:headEnd type="none" w="sm" len="sm"/>
            <a:tailEnd type="triangle" w="med" len="med"/>
          </a:ln>
        </p:spPr>
      </p:cxnSp>
      <p:cxnSp>
        <p:nvCxnSpPr>
          <p:cNvPr id="220" name="Google Shape;220;p22"/>
          <p:cNvCxnSpPr>
            <a:stCxn id="193" idx="3"/>
            <a:endCxn id="191" idx="2"/>
          </p:cNvCxnSpPr>
          <p:nvPr/>
        </p:nvCxnSpPr>
        <p:spPr>
          <a:xfrm rot="10800000" flipH="1">
            <a:off x="9817256" y="5620125"/>
            <a:ext cx="125400" cy="441000"/>
          </a:xfrm>
          <a:prstGeom prst="bent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1" name="Google Shape;221;p22"/>
          <p:cNvSpPr txBox="1"/>
          <p:nvPr/>
        </p:nvSpPr>
        <p:spPr>
          <a:xfrm>
            <a:off x="7096220" y="1033737"/>
            <a:ext cx="4651363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НАК – Национальный антитеррористический комитет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ФОИВ – федеральный орган исполнительной власти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АТК – антитеррористическая комиссия в субъекте Российской Федерации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ГОИВ – головной орган исполнительной власти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ОИВ – орган исполнительной власти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Линия (изобразить схематически) – передача отчетности и статистических данных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Пунктирная линия (изобразить схематически) – передача отчетности от оив в фоив в сфере их деятельности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CEA813-5614-D510-0E4B-F41D63904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F0F6C2-19DB-4EC0-B66A-3EA5BF338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1454943"/>
            <a:ext cx="10426700" cy="3802857"/>
          </a:xfrm>
        </p:spPr>
        <p:txBody>
          <a:bodyPr>
            <a:normAutofit/>
          </a:bodyPr>
          <a:lstStyle/>
          <a:p>
            <a:pPr algn="ctr"/>
            <a:r>
              <a:rPr lang="ru-RU" sz="11500" dirty="0"/>
              <a:t>Форматы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9FBE868-1652-40C1-A65A-CFAF151B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BAA6B0-C200-5589-425B-0119C338B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16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6AB28F-F315-4214-B351-6D4B84E5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Комплексный план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70AEDD-3500-4132-B852-7765908E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8481" y="3396771"/>
            <a:ext cx="1209675" cy="7342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800" dirty="0">
                <a:solidFill>
                  <a:srgbClr val="3B367F"/>
                </a:solidFill>
              </a:rPr>
              <a:t>1.6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704AEF-0FB3-439D-AE72-869B5065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82D29353-7602-40B6-A3FE-3DFECF988AC5}"/>
              </a:ext>
            </a:extLst>
          </p:cNvPr>
          <p:cNvSpPr/>
          <p:nvPr/>
        </p:nvSpPr>
        <p:spPr>
          <a:xfrm>
            <a:off x="3283478" y="4120042"/>
            <a:ext cx="4319411" cy="2195659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Century Gothic" panose="020B0502020202020204" pitchFamily="34" charset="0"/>
                <a:ea typeface="Verdana" panose="020B0604030504040204" pitchFamily="34" charset="0"/>
              </a:rPr>
              <a:t>Работа с иностранцами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00CB208A-69B7-4E94-BBBA-0398DF66DCC3}"/>
              </a:ext>
            </a:extLst>
          </p:cNvPr>
          <p:cNvSpPr/>
          <p:nvPr/>
        </p:nvSpPr>
        <p:spPr>
          <a:xfrm>
            <a:off x="7292126" y="2912427"/>
            <a:ext cx="4231890" cy="2701445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Century Gothic" panose="020B0502020202020204" pitchFamily="34" charset="0"/>
                <a:ea typeface="Verdana" panose="020B0604030504040204" pitchFamily="34" charset="0"/>
              </a:rPr>
              <a:t>Воспитательные</a:t>
            </a:r>
            <a:br>
              <a:rPr lang="ru-RU" sz="2800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2800" dirty="0">
                <a:latin typeface="Century Gothic" panose="020B0502020202020204" pitchFamily="34" charset="0"/>
                <a:ea typeface="Verdana" panose="020B0604030504040204" pitchFamily="34" charset="0"/>
              </a:rPr>
              <a:t>и культурно-просветительские мероприятия</a:t>
            </a: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xmlns="" id="{50EB29A9-C8BC-41BF-B21F-43D9FA78A81B}"/>
              </a:ext>
            </a:extLst>
          </p:cNvPr>
          <p:cNvSpPr/>
          <p:nvPr/>
        </p:nvSpPr>
        <p:spPr>
          <a:xfrm>
            <a:off x="882650" y="3071488"/>
            <a:ext cx="2520730" cy="2407659"/>
          </a:xfrm>
          <a:prstGeom prst="snip2DiagRect">
            <a:avLst>
              <a:gd name="adj1" fmla="val 0"/>
              <a:gd name="adj2" fmla="val 14473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atin typeface="Century Gothic" panose="020B0502020202020204" pitchFamily="34" charset="0"/>
                <a:ea typeface="Verdana" panose="020B0604030504040204" pitchFamily="34" charset="0"/>
              </a:rPr>
              <a:t>3</a:t>
            </a:r>
            <a:r>
              <a:rPr lang="ru-RU" sz="3200" b="1" dirty="0">
                <a:latin typeface="Century Gothic" panose="020B0502020202020204" pitchFamily="34" charset="0"/>
                <a:ea typeface="Verdana" panose="020B0604030504040204" pitchFamily="34" charset="0"/>
              </a:rPr>
              <a:t/>
            </a:r>
            <a:br>
              <a:rPr lang="ru-RU" sz="3200" b="1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sz="3200" dirty="0">
                <a:latin typeface="Century Gothic" panose="020B0502020202020204" pitchFamily="34" charset="0"/>
                <a:ea typeface="Verdana" panose="020B0604030504040204" pitchFamily="34" charset="0"/>
              </a:rPr>
              <a:t>сентября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7153A92A-9131-456D-8633-78DCD6884D9A}"/>
              </a:ext>
            </a:extLst>
          </p:cNvPr>
          <p:cNvSpPr txBox="1">
            <a:spLocks/>
          </p:cNvSpPr>
          <p:nvPr/>
        </p:nvSpPr>
        <p:spPr>
          <a:xfrm>
            <a:off x="7940666" y="2238299"/>
            <a:ext cx="1692275" cy="734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dirty="0"/>
              <a:t>2.2.1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10D82731-42DE-4E11-BECA-1CC1116EF632}"/>
              </a:ext>
            </a:extLst>
          </p:cNvPr>
          <p:cNvSpPr txBox="1">
            <a:spLocks/>
          </p:cNvSpPr>
          <p:nvPr/>
        </p:nvSpPr>
        <p:spPr>
          <a:xfrm>
            <a:off x="882650" y="2337275"/>
            <a:ext cx="1209675" cy="734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E076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4800" dirty="0"/>
              <a:t>2.1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AF8BF64-3433-19BD-AC2A-B8804CDB3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6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E72971-A8E0-4CA5-A378-E2F0F4E0D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Обсуждение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4ECD0DD-381D-408D-95E9-C2882BB4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CF2F6BE1-F66A-4312-8512-7070E0D70AB3}"/>
              </a:ext>
            </a:extLst>
          </p:cNvPr>
          <p:cNvSpPr/>
          <p:nvPr/>
        </p:nvSpPr>
        <p:spPr>
          <a:xfrm>
            <a:off x="3084907" y="3031539"/>
            <a:ext cx="3902490" cy="3902490"/>
          </a:xfrm>
          <a:prstGeom prst="snip2DiagRect">
            <a:avLst>
              <a:gd name="adj1" fmla="val 10279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понять мысли человека, увидеть мировоззрение</a:t>
            </a:r>
          </a:p>
          <a:p>
            <a:pPr algn="ctr"/>
            <a:endParaRPr lang="ru-RU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D0731244-B821-422B-A8D0-E9ADD4C3E622}"/>
              </a:ext>
            </a:extLst>
          </p:cNvPr>
          <p:cNvSpPr/>
          <p:nvPr/>
        </p:nvSpPr>
        <p:spPr>
          <a:xfrm>
            <a:off x="313427" y="2364925"/>
            <a:ext cx="3267973" cy="3267973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Century Gothic" panose="020B0502020202020204" pitchFamily="34" charset="0"/>
                <a:ea typeface="Verdana" panose="020B0604030504040204" pitchFamily="34" charset="0"/>
              </a:rPr>
              <a:t>Что?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фильмы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современную музыку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события и пр.</a:t>
            </a:r>
          </a:p>
          <a:p>
            <a:pPr algn="ctr"/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B8D1F0-A42E-419A-AED1-4A516C6B5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85" y="1222716"/>
            <a:ext cx="4067665" cy="4067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3F3865-49A1-93C6-9358-8B8363FFF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7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ECA84E-F227-4822-BE72-EE73C3CD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Игры</a:t>
            </a: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1827463D-F6BB-4E5C-A925-D88204A01E67}"/>
              </a:ext>
            </a:extLst>
          </p:cNvPr>
          <p:cNvSpPr/>
          <p:nvPr/>
        </p:nvSpPr>
        <p:spPr>
          <a:xfrm>
            <a:off x="7534298" y="2215404"/>
            <a:ext cx="4806904" cy="4806904"/>
          </a:xfrm>
          <a:prstGeom prst="snip2DiagRect">
            <a:avLst>
              <a:gd name="adj1" fmla="val 10279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создание/сплочение коллектива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выявление ценностных установок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latin typeface="Century Gothic" panose="020B0502020202020204" pitchFamily="34" charset="0"/>
                <a:ea typeface="Verdana" panose="020B0604030504040204" pitchFamily="34" charset="0"/>
              </a:rPr>
              <a:t>определение существующих проблем в коллективе </a:t>
            </a:r>
          </a:p>
          <a:p>
            <a:pPr algn="ctr"/>
            <a:endParaRPr lang="ru-RU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C87E4155-B627-4AFC-B305-D0073ECA7AA0}"/>
              </a:ext>
            </a:extLst>
          </p:cNvPr>
          <p:cNvSpPr/>
          <p:nvPr/>
        </p:nvSpPr>
        <p:spPr>
          <a:xfrm>
            <a:off x="4680134" y="2889591"/>
            <a:ext cx="3267973" cy="3267973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Century Gothic" panose="020B0502020202020204" pitchFamily="34" charset="0"/>
                <a:ea typeface="Verdana" panose="020B0604030504040204" pitchFamily="34" charset="0"/>
              </a:rPr>
              <a:t>Какие?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мафия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err="1">
                <a:latin typeface="Century Gothic" panose="020B0502020202020204" pitchFamily="34" charset="0"/>
                <a:ea typeface="Verdana" panose="020B0604030504040204" pitchFamily="34" charset="0"/>
              </a:rPr>
              <a:t>квиз</a:t>
            </a:r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крокодил, UNO</a:t>
            </a:r>
            <a:b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</a:b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и пр.</a:t>
            </a:r>
          </a:p>
          <a:p>
            <a:pPr algn="ctr"/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66B749-1863-4ACA-83EA-AD8C4D0CD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2215404"/>
            <a:ext cx="3602330" cy="360233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1C36190-0F18-4DAE-9364-44409CA0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FF6EF6-6394-AA6D-9911-9CA2027CF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C9183D-4063-4705-B06B-03FA0EE2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Проектная работа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BBD117-556E-44CD-AF68-D4EF5216A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266EEA8A-288C-4876-A624-9A9E3D86F5E3}"/>
              </a:ext>
            </a:extLst>
          </p:cNvPr>
          <p:cNvSpPr/>
          <p:nvPr/>
        </p:nvSpPr>
        <p:spPr>
          <a:xfrm>
            <a:off x="3207998" y="2189156"/>
            <a:ext cx="4705079" cy="4678572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узнать запрос целевой аудитории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выявление ценностных установок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определение существующих проблем в обществе с точки зрения молодежи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получение «свежих» решений</a:t>
            </a:r>
          </a:p>
          <a:p>
            <a:pPr algn="ctr"/>
            <a:endParaRPr lang="ru-RU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BA6DC1C6-60BA-4BBD-A31C-15E716D1CE30}"/>
              </a:ext>
            </a:extLst>
          </p:cNvPr>
          <p:cNvSpPr/>
          <p:nvPr/>
        </p:nvSpPr>
        <p:spPr>
          <a:xfrm>
            <a:off x="313427" y="2859089"/>
            <a:ext cx="3267973" cy="3267973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Century Gothic" panose="020B0502020202020204" pitchFamily="34" charset="0"/>
                <a:ea typeface="Verdana" panose="020B0604030504040204" pitchFamily="34" charset="0"/>
              </a:rPr>
              <a:t>Что?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разработка контента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концепции мероприятий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предложения для вуза, </a:t>
            </a:r>
            <a:r>
              <a:rPr lang="ru-RU" dirty="0" err="1">
                <a:latin typeface="Century Gothic" panose="020B0502020202020204" pitchFamily="34" charset="0"/>
                <a:ea typeface="Verdana" panose="020B0604030504040204" pitchFamily="34" charset="0"/>
              </a:rPr>
              <a:t>ссуза</a:t>
            </a: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 и пр.</a:t>
            </a:r>
          </a:p>
          <a:p>
            <a:pPr algn="ctr"/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70F4A3-CB61-45FA-8A87-19EF0FED9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18" y="2258447"/>
            <a:ext cx="3772029" cy="3772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BF2080-3F61-654B-4543-BFF2281BD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A359C2-BBA1-4162-89F2-F5E29C901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Дебаты</a:t>
            </a: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>
                <a16:creationId xmlns:a16="http://schemas.microsoft.com/office/drawing/2014/main" xmlns="" id="{18415936-FF15-44FC-88A2-329607065411}"/>
              </a:ext>
            </a:extLst>
          </p:cNvPr>
          <p:cNvSpPr/>
          <p:nvPr/>
        </p:nvSpPr>
        <p:spPr>
          <a:xfrm>
            <a:off x="6928338" y="1605366"/>
            <a:ext cx="5433375" cy="5402765"/>
          </a:xfrm>
          <a:prstGeom prst="snip2DiagRect">
            <a:avLst>
              <a:gd name="adj1" fmla="val 12534"/>
              <a:gd name="adj2" fmla="val 28381"/>
            </a:avLst>
          </a:prstGeom>
          <a:solidFill>
            <a:srgbClr val="3B36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Century Gothic" panose="020B0502020202020204" pitchFamily="34" charset="0"/>
                <a:ea typeface="Verdana" panose="020B0604030504040204" pitchFamily="34" charset="0"/>
              </a:rPr>
              <a:t>Зачем?</a:t>
            </a:r>
            <a:endParaRPr lang="ru-RU" sz="2000" b="1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включить в поисковую учебно-познавательную деятельность студентов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сформировать в рамках совместной деятельности, партнерских отношений обучающих и обучаемых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обеспечить диалогического общения не только между учителем и учениками, но и между обучающимися</a:t>
            </a:r>
          </a:p>
          <a:p>
            <a:pPr algn="ctr"/>
            <a:endParaRPr lang="ru-RU" sz="300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: усеченные противолежащие углы 5">
            <a:extLst>
              <a:ext uri="{FF2B5EF4-FFF2-40B4-BE49-F238E27FC236}">
                <a16:creationId xmlns:a16="http://schemas.microsoft.com/office/drawing/2014/main" xmlns="" id="{E4D8103F-FBE9-408E-9667-F784BE46D4BF}"/>
              </a:ext>
            </a:extLst>
          </p:cNvPr>
          <p:cNvSpPr/>
          <p:nvPr/>
        </p:nvSpPr>
        <p:spPr>
          <a:xfrm>
            <a:off x="3938955" y="3071692"/>
            <a:ext cx="3522784" cy="3522784"/>
          </a:xfrm>
          <a:prstGeom prst="snip2DiagRect">
            <a:avLst>
              <a:gd name="adj1" fmla="val 26165"/>
              <a:gd name="adj2" fmla="val 0"/>
            </a:avLst>
          </a:prstGeom>
          <a:solidFill>
            <a:srgbClr val="0E076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Century Gothic" panose="020B0502020202020204" pitchFamily="34" charset="0"/>
                <a:ea typeface="Verdana" panose="020B0604030504040204" pitchFamily="34" charset="0"/>
              </a:rPr>
              <a:t>Что?</a:t>
            </a:r>
          </a:p>
          <a:p>
            <a:pPr algn="ctr"/>
            <a:r>
              <a:rPr lang="ru-RU" dirty="0">
                <a:latin typeface="Century Gothic" panose="020B0502020202020204" pitchFamily="34" charset="0"/>
                <a:ea typeface="Verdana" panose="020B0604030504040204" pitchFamily="34" charset="0"/>
              </a:rPr>
              <a:t>целенаправленный и упорядоченный, структурированный обмен идеями, суждениями, мнениями</a:t>
            </a:r>
          </a:p>
          <a:p>
            <a:pPr algn="ctr"/>
            <a:endParaRPr lang="ru-RU" dirty="0">
              <a:latin typeface="Century Gothic" panose="020B050202020202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6AE7BDB-6ADC-4C3D-AC00-F0D5FA4C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592AB-77D4-40DC-BDBC-B11F908FA66E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DDD74A9-2A6F-41F4-BFE7-03ACE8EFB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2" y="2510543"/>
            <a:ext cx="3143961" cy="3143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C066C67-57BC-F2D5-EA79-6A8DD61CE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439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671</Words>
  <Application>Microsoft Office PowerPoint</Application>
  <PresentationFormat>Произвольный</PresentationFormat>
  <Paragraphs>204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Лучшие практики и актуальные форматы в проведении профилактических мероприятий</vt:lpstr>
      <vt:lpstr>Презентация PowerPoint</vt:lpstr>
      <vt:lpstr>Презентация PowerPoint</vt:lpstr>
      <vt:lpstr>Форматы</vt:lpstr>
      <vt:lpstr>Комплексный план</vt:lpstr>
      <vt:lpstr>Обсуждение</vt:lpstr>
      <vt:lpstr>Игры</vt:lpstr>
      <vt:lpstr>Проектная работа</vt:lpstr>
      <vt:lpstr>Дебаты</vt:lpstr>
      <vt:lpstr>Дискуссия Джеффа</vt:lpstr>
      <vt:lpstr>PechaKucha</vt:lpstr>
      <vt:lpstr>ScienceSlam</vt:lpstr>
      <vt:lpstr>Online</vt:lpstr>
      <vt:lpstr>Практики</vt:lpstr>
      <vt:lpstr>Фестиваль социального медиаконтента</vt:lpstr>
      <vt:lpstr>Проект «Форум-театр»</vt:lpstr>
      <vt:lpstr>Контент-фабрика «Параллели»</vt:lpstr>
      <vt:lpstr>Контент-фабрика «Параллели»</vt:lpstr>
      <vt:lpstr>Дискуссионный клуб</vt:lpstr>
      <vt:lpstr>Студенческое научное общество</vt:lpstr>
      <vt:lpstr>Квизы</vt:lpstr>
      <vt:lpstr>Опыт Приволжья</vt:lpstr>
      <vt:lpstr>Эстафета солидарности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Статейкин Артем Романович</dc:creator>
  <cp:lastModifiedBy>Олег Новиков</cp:lastModifiedBy>
  <cp:revision>20</cp:revision>
  <dcterms:created xsi:type="dcterms:W3CDTF">2021-12-08T09:36:36Z</dcterms:created>
  <dcterms:modified xsi:type="dcterms:W3CDTF">2022-06-07T07:46:52Z</dcterms:modified>
</cp:coreProperties>
</file>