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80" r:id="rId3"/>
    <p:sldId id="260" r:id="rId4"/>
    <p:sldId id="265" r:id="rId5"/>
    <p:sldId id="269" r:id="rId6"/>
    <p:sldId id="273" r:id="rId7"/>
    <p:sldId id="263" r:id="rId8"/>
    <p:sldId id="267" r:id="rId9"/>
    <p:sldId id="270" r:id="rId10"/>
    <p:sldId id="283" r:id="rId11"/>
    <p:sldId id="284" r:id="rId12"/>
    <p:sldId id="285" r:id="rId13"/>
    <p:sldId id="271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465A7E"/>
    <a:srgbClr val="2A598E"/>
    <a:srgbClr val="356498"/>
    <a:srgbClr val="0F79AF"/>
    <a:srgbClr val="E95555"/>
    <a:srgbClr val="086A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0" d="100"/>
          <a:sy n="90" d="100"/>
        </p:scale>
        <p:origin x="-12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EBB83A5-FEB9-4C7D-BF26-D0FDDB79D590}"/>
              </a:ext>
            </a:extLst>
          </p:cNvPr>
          <p:cNvSpPr/>
          <p:nvPr userDrawn="1"/>
        </p:nvSpPr>
        <p:spPr>
          <a:xfrm>
            <a:off x="5956393" y="0"/>
            <a:ext cx="480039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CF20C47-E168-4131-8DD2-22FFB3C27D6B}"/>
              </a:ext>
            </a:extLst>
          </p:cNvPr>
          <p:cNvSpPr/>
          <p:nvPr userDrawn="1"/>
        </p:nvSpPr>
        <p:spPr>
          <a:xfrm>
            <a:off x="4815280" y="2728519"/>
            <a:ext cx="5941503" cy="312699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59FD256-C6CE-4325-9F26-97416F718A03}"/>
              </a:ext>
            </a:extLst>
          </p:cNvPr>
          <p:cNvSpPr/>
          <p:nvPr userDrawn="1"/>
        </p:nvSpPr>
        <p:spPr>
          <a:xfrm>
            <a:off x="5194535" y="1266736"/>
            <a:ext cx="6425967" cy="4253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5E46E8-020B-4774-A124-42731E86B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82559" y="1266736"/>
            <a:ext cx="3248110" cy="3487311"/>
          </a:xfrm>
          <a:prstGeom prst="rect">
            <a:avLst/>
          </a:prstGeom>
        </p:spPr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7B7E24E3-BDEB-46FD-9C34-8331699B9B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5769" y="1558988"/>
            <a:ext cx="5637213" cy="4247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ru-RU" sz="2400" b="1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lang="ru-RU" sz="1800" dirty="0" smtClean="0"/>
            </a:lvl2pPr>
            <a:lvl3pPr>
              <a:defRPr lang="ru-RU" sz="18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 algn="ctr"/>
            <a:r>
              <a:rPr lang="ru-RU" dirty="0"/>
              <a:t>Образец текста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400DD4CC-EF1D-4469-8820-586CE57635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0188" y="6351508"/>
            <a:ext cx="5657850" cy="341312"/>
          </a:xfrm>
        </p:spPr>
        <p:txBody>
          <a:bodyPr>
            <a:normAutofit/>
          </a:bodyPr>
          <a:lstStyle>
            <a:lvl1pPr marL="0" indent="0">
              <a:buNone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Докладчик – </a:t>
            </a:r>
          </a:p>
        </p:txBody>
      </p:sp>
    </p:spTree>
    <p:extLst>
      <p:ext uri="{BB962C8B-B14F-4D97-AF65-F5344CB8AC3E}">
        <p14:creationId xmlns:p14="http://schemas.microsoft.com/office/powerpoint/2010/main" val="48800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B8AA593-7571-410B-BFC5-776EB74A81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B7249347-2FCC-4F21-B903-7F929F9CC6C3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EA41BF53-1E8E-48AE-B10A-34B71454EE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noFill/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xmlns="" id="{B552A6FB-ED2D-4420-A5B9-06CCAF0BA6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63" y="1422930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2736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3F35CB3-0B93-4A4A-BCE0-6855D97E0BBF}"/>
              </a:ext>
            </a:extLst>
          </p:cNvPr>
          <p:cNvSpPr/>
          <p:nvPr userDrawn="1"/>
        </p:nvSpPr>
        <p:spPr>
          <a:xfrm>
            <a:off x="-59398" y="0"/>
            <a:ext cx="12191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23ADF29-1D54-43D8-82A1-A364BAF5CCB1}"/>
              </a:ext>
            </a:extLst>
          </p:cNvPr>
          <p:cNvCxnSpPr>
            <a:cxnSpLocks/>
          </p:cNvCxnSpPr>
          <p:nvPr userDrawn="1"/>
        </p:nvCxnSpPr>
        <p:spPr>
          <a:xfrm>
            <a:off x="6036602" y="0"/>
            <a:ext cx="31901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898B7D9-6118-4D43-AB11-124C6EE458EE}"/>
              </a:ext>
            </a:extLst>
          </p:cNvPr>
          <p:cNvCxnSpPr>
            <a:cxnSpLocks/>
          </p:cNvCxnSpPr>
          <p:nvPr userDrawn="1"/>
        </p:nvCxnSpPr>
        <p:spPr>
          <a:xfrm>
            <a:off x="7548512" y="1528864"/>
            <a:ext cx="31634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D847B12B-9E79-4077-AFA1-2E399A3D7B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8512" y="341978"/>
            <a:ext cx="3163476" cy="1012764"/>
          </a:xfrm>
          <a:ln>
            <a:noFill/>
          </a:ln>
        </p:spPr>
        <p:txBody>
          <a:bodyPr/>
          <a:lstStyle>
            <a:lvl1pPr marL="0" indent="0" algn="ctr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F24DD280-0876-486B-A852-84EE01C027F3}"/>
              </a:ext>
            </a:extLst>
          </p:cNvPr>
          <p:cNvCxnSpPr>
            <a:cxnSpLocks/>
          </p:cNvCxnSpPr>
          <p:nvPr userDrawn="1"/>
        </p:nvCxnSpPr>
        <p:spPr>
          <a:xfrm>
            <a:off x="1436562" y="1528864"/>
            <a:ext cx="31634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31F4F4CF-943B-4778-BD39-890B2E00C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6562" y="341978"/>
            <a:ext cx="3163476" cy="1012764"/>
          </a:xfrm>
          <a:ln>
            <a:noFill/>
          </a:ln>
        </p:spPr>
        <p:txBody>
          <a:bodyPr/>
          <a:lstStyle>
            <a:lvl1pPr marL="0" indent="0" algn="ctr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195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7838F7F-82F0-4059-AFBB-179072C4AABF}"/>
              </a:ext>
            </a:extLst>
          </p:cNvPr>
          <p:cNvSpPr/>
          <p:nvPr userDrawn="1"/>
        </p:nvSpPr>
        <p:spPr>
          <a:xfrm>
            <a:off x="7325722" y="0"/>
            <a:ext cx="4535861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60396F3-4CDE-4C56-A590-B2F0970C9054}"/>
              </a:ext>
            </a:extLst>
          </p:cNvPr>
          <p:cNvCxnSpPr>
            <a:cxnSpLocks/>
          </p:cNvCxnSpPr>
          <p:nvPr userDrawn="1"/>
        </p:nvCxnSpPr>
        <p:spPr>
          <a:xfrm>
            <a:off x="8361989" y="1461126"/>
            <a:ext cx="31634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00DB4C4D-F7A2-4000-B78B-EA038ACE9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1989" y="274240"/>
            <a:ext cx="3163476" cy="1012764"/>
          </a:xfrm>
        </p:spPr>
        <p:txBody>
          <a:bodyPr/>
          <a:lstStyle>
            <a:lvl1pPr marL="0" indent="0" algn="r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2178845C-53F4-406D-A553-A90969BA6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72" y="423863"/>
            <a:ext cx="4284661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91747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4B60374-DE4C-4F84-AE94-E85644820245}"/>
              </a:ext>
            </a:extLst>
          </p:cNvPr>
          <p:cNvSpPr/>
          <p:nvPr userDrawn="1"/>
        </p:nvSpPr>
        <p:spPr>
          <a:xfrm>
            <a:off x="5826642" y="2658384"/>
            <a:ext cx="5501639" cy="389318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5657497-55EB-4537-9FD0-9E2F0DC92F43}"/>
              </a:ext>
            </a:extLst>
          </p:cNvPr>
          <p:cNvSpPr/>
          <p:nvPr userDrawn="1"/>
        </p:nvSpPr>
        <p:spPr>
          <a:xfrm>
            <a:off x="6227149" y="1320800"/>
            <a:ext cx="5964851" cy="489521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925FDBB-3A17-450A-B85C-72132A9B9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xmlns="" id="{B059E058-EBF5-4E6E-87E2-DE6CC4BE8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99660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9B56732-CAF1-49A1-B548-9F37925899C6}"/>
              </a:ext>
            </a:extLst>
          </p:cNvPr>
          <p:cNvSpPr/>
          <p:nvPr userDrawn="1"/>
        </p:nvSpPr>
        <p:spPr>
          <a:xfrm>
            <a:off x="198260" y="246017"/>
            <a:ext cx="7443696" cy="636596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79195CFF-6BF2-41C6-BDF2-FA66CADAE6BD}"/>
              </a:ext>
            </a:extLst>
          </p:cNvPr>
          <p:cNvCxnSpPr>
            <a:cxnSpLocks/>
          </p:cNvCxnSpPr>
          <p:nvPr userDrawn="1"/>
        </p:nvCxnSpPr>
        <p:spPr>
          <a:xfrm>
            <a:off x="7840217" y="0"/>
            <a:ext cx="0" cy="68580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DD4E46A-EC90-465B-AC9E-4A11FE064C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xmlns="" id="{5D04E85A-1259-4393-8B03-940F48FEEC7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7329" y="3501896"/>
            <a:ext cx="6058734" cy="67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5963" indent="-7159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Адрес</a:t>
            </a:r>
            <a:r>
              <a:rPr lang="en-JM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5963" indent="-715963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344011, г. Ростов-на-Дону, ул. Города Волос, 6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xmlns="" id="{15BF4681-777C-4B34-816E-D72926FEC8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9933" y="5291500"/>
            <a:ext cx="3048000" cy="67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5963" indent="-715963">
              <a:lnSpc>
                <a:spcPct val="110000"/>
              </a:lnSpc>
            </a:pP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Телефон</a:t>
            </a:r>
            <a:r>
              <a:rPr lang="en-JM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15963" indent="-715963">
              <a:lnSpc>
                <a:spcPct val="110000"/>
              </a:lnSpc>
            </a:pPr>
            <a:r>
              <a:rPr lang="en-JM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(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863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8-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endParaRPr lang="en-JM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818B8D5-A6C3-4279-8501-016FA186E0DC}"/>
              </a:ext>
            </a:extLst>
          </p:cNvPr>
          <p:cNvSpPr txBox="1"/>
          <p:nvPr userDrawn="1"/>
        </p:nvSpPr>
        <p:spPr>
          <a:xfrm>
            <a:off x="8101025" y="165901"/>
            <a:ext cx="371635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Контактная</a:t>
            </a:r>
          </a:p>
          <a:p>
            <a:pPr algn="r">
              <a:lnSpc>
                <a:spcPct val="100000"/>
              </a:lnSpc>
            </a:pP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информация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AA73D748-BB35-4FA6-8A7E-19C64FAEF65C}"/>
              </a:ext>
            </a:extLst>
          </p:cNvPr>
          <p:cNvCxnSpPr>
            <a:cxnSpLocks/>
          </p:cNvCxnSpPr>
          <p:nvPr userDrawn="1"/>
        </p:nvCxnSpPr>
        <p:spPr>
          <a:xfrm>
            <a:off x="8653907" y="1480137"/>
            <a:ext cx="31634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90B899E-BE36-4A71-9B1B-07844048D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5" t="8927" r="60691" b="49299"/>
          <a:stretch/>
        </p:blipFill>
        <p:spPr>
          <a:xfrm>
            <a:off x="8119156" y="5700790"/>
            <a:ext cx="1054685" cy="9913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67B457D-8F56-4977-A1A4-3162B628E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7" t="8639" r="13710" b="48724"/>
          <a:stretch/>
        </p:blipFill>
        <p:spPr>
          <a:xfrm>
            <a:off x="8119156" y="4788033"/>
            <a:ext cx="957233" cy="1006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99ABDD9-A0D8-4D87-ACC5-FFBF4E1D58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7" t="14708" r="31751" b="14303"/>
          <a:stretch/>
        </p:blipFill>
        <p:spPr>
          <a:xfrm>
            <a:off x="8159731" y="3918582"/>
            <a:ext cx="883286" cy="86945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DF183BA-C228-436F-88EF-EEB2D01D54B8}"/>
              </a:ext>
            </a:extLst>
          </p:cNvPr>
          <p:cNvSpPr/>
          <p:nvPr userDrawn="1"/>
        </p:nvSpPr>
        <p:spPr>
          <a:xfrm>
            <a:off x="9283886" y="4196643"/>
            <a:ext cx="2908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vk.com/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ncpti_rnd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5E6E603-08F9-43B4-BD59-EB2C2864DBD4}"/>
              </a:ext>
            </a:extLst>
          </p:cNvPr>
          <p:cNvSpPr/>
          <p:nvPr userDrawn="1"/>
        </p:nvSpPr>
        <p:spPr>
          <a:xfrm>
            <a:off x="9283886" y="5096516"/>
            <a:ext cx="1434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ncpti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3601CD9-F12D-4C4B-9348-05A60C6EAA5B}"/>
              </a:ext>
            </a:extLst>
          </p:cNvPr>
          <p:cNvSpPr/>
          <p:nvPr userDrawn="1"/>
        </p:nvSpPr>
        <p:spPr>
          <a:xfrm>
            <a:off x="9321758" y="5996389"/>
            <a:ext cx="1642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@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ncptirnd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B6F9AD42-11F0-41F9-B1F3-EC3B5AFFF3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548038"/>
            <a:ext cx="5588000" cy="523875"/>
          </a:xfrm>
        </p:spPr>
        <p:txBody>
          <a:bodyPr/>
          <a:lstStyle>
            <a:lvl1pPr marL="0" indent="0">
              <a:buNone/>
              <a:defRPr lang="ru-RU" sz="2400" b="1" kern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B2588AD1-4233-4DB5-8E8E-B07E697F8D86}"/>
              </a:ext>
            </a:extLst>
          </p:cNvPr>
          <p:cNvSpPr/>
          <p:nvPr userDrawn="1"/>
        </p:nvSpPr>
        <p:spPr>
          <a:xfrm>
            <a:off x="629933" y="1562135"/>
            <a:ext cx="65667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Cambria"/>
                <a:sym typeface="Cambria"/>
              </a:rPr>
              <a:t>Национального центра информационного противодействия терроризму и экстремизму в образовательной среде и сети Интернет</a:t>
            </a:r>
          </a:p>
        </p:txBody>
      </p:sp>
      <p:sp>
        <p:nvSpPr>
          <p:cNvPr id="29" name="Текст 23">
            <a:extLst>
              <a:ext uri="{FF2B5EF4-FFF2-40B4-BE49-F238E27FC236}">
                <a16:creationId xmlns:a16="http://schemas.microsoft.com/office/drawing/2014/main" xmlns="" id="{E6E07510-0A17-4DA4-AC28-BFF5B032B1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431" y="1279054"/>
            <a:ext cx="4067175" cy="368300"/>
          </a:xfrm>
        </p:spPr>
        <p:txBody>
          <a:bodyPr>
            <a:normAutofit/>
          </a:bodyPr>
          <a:lstStyle>
            <a:lvl1pPr marL="0" indent="0">
              <a:buNone/>
              <a:defRPr lang="ru-RU" sz="1800" b="1" kern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94AE12-E5A1-4288-B053-9BB03C8CA6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7329" y="4396698"/>
            <a:ext cx="3352800" cy="673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15963" indent="-715963">
              <a:lnSpc>
                <a:spcPct val="110000"/>
              </a:lnSpc>
            </a:pPr>
            <a:r>
              <a:rPr lang="en-JM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Email: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715963" indent="-715963">
              <a:lnSpc>
                <a:spcPct val="110000"/>
              </a:lnSpc>
            </a:pP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info@ncpti.ru</a:t>
            </a:r>
            <a:r>
              <a:rPr lang="en-JM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77308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B6CB4EF-EC26-49E4-B190-EB039B4CA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2D464-DA31-47DC-9C3C-345A7CED089B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8019E62-E544-43CF-A348-1E22545F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B86623E-8C09-43BB-8218-20E027D4E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440D-FD5E-4A7D-AD92-76342C646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6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8964EE1-00BA-45EE-833F-30079C80B915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2B67745-5BEE-4727-BC34-A7A831E5E4BF}"/>
              </a:ext>
            </a:extLst>
          </p:cNvPr>
          <p:cNvSpPr/>
          <p:nvPr userDrawn="1"/>
        </p:nvSpPr>
        <p:spPr>
          <a:xfrm>
            <a:off x="1822376" y="1988840"/>
            <a:ext cx="2771800" cy="263691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BD6E814-8337-4317-B584-1FDB62E0A693}"/>
              </a:ext>
            </a:extLst>
          </p:cNvPr>
          <p:cNvCxnSpPr>
            <a:cxnSpLocks/>
          </p:cNvCxnSpPr>
          <p:nvPr userDrawn="1"/>
        </p:nvCxnSpPr>
        <p:spPr>
          <a:xfrm>
            <a:off x="4924424" y="4217394"/>
            <a:ext cx="55149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B398641D-E4D9-46F2-AF9A-160A49379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2078" y="2649537"/>
            <a:ext cx="1812395" cy="1558925"/>
          </a:xfrm>
        </p:spPr>
        <p:txBody>
          <a:bodyPr>
            <a:noAutofit/>
          </a:bodyPr>
          <a:lstStyle>
            <a:lvl1pPr marL="0" indent="0">
              <a:buNone/>
              <a:defRPr lang="ru-RU" sz="9600" kern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3BB27433-AB1F-4009-876A-6E67D539C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24425" y="3064672"/>
            <a:ext cx="5514975" cy="728653"/>
          </a:xfrm>
        </p:spPr>
        <p:txBody>
          <a:bodyPr/>
          <a:lstStyle>
            <a:lvl1pPr marL="0" indent="0">
              <a:buNone/>
              <a:defRPr lang="ru-RU" sz="4400" b="1" kern="12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1946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2B67745-5BEE-4727-BC34-A7A831E5E4BF}"/>
              </a:ext>
            </a:extLst>
          </p:cNvPr>
          <p:cNvSpPr/>
          <p:nvPr userDrawn="1"/>
        </p:nvSpPr>
        <p:spPr>
          <a:xfrm>
            <a:off x="1822376" y="1988840"/>
            <a:ext cx="2771800" cy="2636912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BD6E814-8337-4317-B584-1FDB62E0A693}"/>
              </a:ext>
            </a:extLst>
          </p:cNvPr>
          <p:cNvCxnSpPr>
            <a:cxnSpLocks/>
          </p:cNvCxnSpPr>
          <p:nvPr userDrawn="1"/>
        </p:nvCxnSpPr>
        <p:spPr>
          <a:xfrm>
            <a:off x="4924424" y="4217394"/>
            <a:ext cx="55149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B398641D-E4D9-46F2-AF9A-160A49379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02078" y="2649537"/>
            <a:ext cx="1812395" cy="1558925"/>
          </a:xfrm>
        </p:spPr>
        <p:txBody>
          <a:bodyPr>
            <a:noAutofit/>
          </a:bodyPr>
          <a:lstStyle>
            <a:lvl1pPr marL="0" indent="0">
              <a:buNone/>
              <a:defRPr lang="ru-RU" sz="9600" kern="12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3BB27433-AB1F-4009-876A-6E67D539CE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24425" y="3064672"/>
            <a:ext cx="5514975" cy="728653"/>
          </a:xfrm>
        </p:spPr>
        <p:txBody>
          <a:bodyPr/>
          <a:lstStyle>
            <a:lvl1pPr marL="0" indent="0">
              <a:buNone/>
              <a:defRPr lang="ru-RU" sz="4400" b="1" kern="120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7538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2178845C-53F4-406D-A553-A90969BA6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63" y="1524530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18661EF8-5B76-4967-A7E8-E2E27F7302A6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E62AA230-596B-49CC-A6C8-716D0D1A2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noFill/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2047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7FB3671-59A8-4B5C-8925-5E97338E3739}"/>
              </a:ext>
            </a:extLst>
          </p:cNvPr>
          <p:cNvSpPr/>
          <p:nvPr userDrawn="1"/>
        </p:nvSpPr>
        <p:spPr>
          <a:xfrm>
            <a:off x="0" y="-26651"/>
            <a:ext cx="12191999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294EB3E-6165-427E-B1D7-8B7A1373B5E2}"/>
              </a:ext>
            </a:extLst>
          </p:cNvPr>
          <p:cNvSpPr/>
          <p:nvPr userDrawn="1"/>
        </p:nvSpPr>
        <p:spPr>
          <a:xfrm>
            <a:off x="245882" y="240922"/>
            <a:ext cx="5894133" cy="636596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D5DD4ECD-F1C2-4399-9697-45B801C821E5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4ED4545A-6832-4529-8686-D770425B8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406400"/>
            <a:ext cx="4978400" cy="744538"/>
          </a:xfrm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50643BF7-C2C6-4BEF-B13B-7B76482B0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825" y="1371600"/>
            <a:ext cx="4914900" cy="4876800"/>
          </a:xfr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A44FA942-9D0C-4774-AA62-F1752D2A4A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17804" y="240922"/>
            <a:ext cx="5096405" cy="6007478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57958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9D6BEDC-BE2A-4D6E-901F-73684FCC3F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99258B4-8567-4FB7-A49C-553BBC772C32}"/>
              </a:ext>
            </a:extLst>
          </p:cNvPr>
          <p:cNvCxnSpPr>
            <a:cxnSpLocks/>
          </p:cNvCxnSpPr>
          <p:nvPr userDrawn="1"/>
        </p:nvCxnSpPr>
        <p:spPr>
          <a:xfrm>
            <a:off x="366920" y="6253259"/>
            <a:ext cx="31634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5759AF4E-DF4A-455D-BFF2-A3536B8521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6919" y="5066373"/>
            <a:ext cx="3163475" cy="1012764"/>
          </a:xfrm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BFA81DF1-191F-42B5-8FA7-1F641F132A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49738" y="423863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6235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8D8C16E-8F76-4FBE-B5BB-6B8D7FEB4E50}"/>
              </a:ext>
            </a:extLst>
          </p:cNvPr>
          <p:cNvSpPr/>
          <p:nvPr userDrawn="1"/>
        </p:nvSpPr>
        <p:spPr>
          <a:xfrm>
            <a:off x="-2" y="0"/>
            <a:ext cx="12191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D30FE279-C5D2-4B5B-867C-562C8598A0DB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9753047D-0D2D-477B-B4D1-4DC30046A9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xmlns="" id="{B91C1CEE-F8B9-421A-9647-C0E5328C2B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963" y="1565805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7537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5172009-7A16-44F4-BC3F-3662452C3D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D60396F3-4CDE-4C56-A590-B2F0970C9054}"/>
              </a:ext>
            </a:extLst>
          </p:cNvPr>
          <p:cNvCxnSpPr>
            <a:cxnSpLocks/>
          </p:cNvCxnSpPr>
          <p:nvPr userDrawn="1"/>
        </p:nvCxnSpPr>
        <p:spPr>
          <a:xfrm>
            <a:off x="8698107" y="6253259"/>
            <a:ext cx="3163476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00DB4C4D-F7A2-4000-B78B-EA038ACE9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98107" y="5066373"/>
            <a:ext cx="3163476" cy="1012764"/>
          </a:xfrm>
        </p:spPr>
        <p:txBody>
          <a:bodyPr/>
          <a:lstStyle>
            <a:lvl1pPr marL="0" indent="0" algn="r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xmlns="" id="{2178845C-53F4-406D-A553-A90969BA6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672" y="423863"/>
            <a:ext cx="7569200" cy="3005137"/>
          </a:xfrm>
        </p:spPr>
        <p:txBody>
          <a:bodyPr>
            <a:normAutofit/>
          </a:bodyPr>
          <a:lstStyle>
            <a:lvl1pPr marL="2286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>
              <a:buFont typeface="Wingdings" panose="05000000000000000000" pitchFamily="2" charset="2"/>
              <a:buChar char="§"/>
              <a:defRPr lang="ru-RU" sz="1600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>
              <a:buFont typeface="Wingdings" panose="05000000000000000000" pitchFamily="2" charset="2"/>
              <a:buChar char="§"/>
              <a:defRPr lang="ru-RU" sz="1600" kern="12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6420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2A5977D-48EC-413A-85DA-3C8898D272D2}"/>
              </a:ext>
            </a:extLst>
          </p:cNvPr>
          <p:cNvSpPr/>
          <p:nvPr userDrawn="1"/>
        </p:nvSpPr>
        <p:spPr>
          <a:xfrm>
            <a:off x="7201104" y="1693333"/>
            <a:ext cx="4990896" cy="334059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9F8A34B-6FEE-4DF8-B47C-8D0B41ECB4FD}"/>
              </a:ext>
            </a:extLst>
          </p:cNvPr>
          <p:cNvSpPr/>
          <p:nvPr userDrawn="1"/>
        </p:nvSpPr>
        <p:spPr>
          <a:xfrm>
            <a:off x="0" y="4385732"/>
            <a:ext cx="12191999" cy="247226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0A45F24-761B-4DB8-B320-1A111E6019D4}"/>
              </a:ext>
            </a:extLst>
          </p:cNvPr>
          <p:cNvSpPr/>
          <p:nvPr userDrawn="1"/>
        </p:nvSpPr>
        <p:spPr>
          <a:xfrm>
            <a:off x="7626334" y="2077540"/>
            <a:ext cx="4565665" cy="3469888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noFill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864B3760-02D4-43F3-AE2A-B37A4063809D}"/>
              </a:ext>
            </a:extLst>
          </p:cNvPr>
          <p:cNvCxnSpPr>
            <a:cxnSpLocks/>
          </p:cNvCxnSpPr>
          <p:nvPr userDrawn="1"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D3B1D271-3591-462E-A158-CCAFB9AB36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" y="406400"/>
            <a:ext cx="10950437" cy="744538"/>
          </a:xfrm>
          <a:ln>
            <a:noFill/>
          </a:ln>
        </p:spPr>
        <p:txBody>
          <a:bodyPr/>
          <a:lstStyle>
            <a:lvl1pPr marL="0" indent="0">
              <a:buNone/>
              <a:defRPr lang="ru-RU" sz="3600" b="1" strike="noStrike" kern="1200" spc="-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498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9B2DAC-5AB3-41A4-A1E9-EC553553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63AC13A-39D6-4842-999B-F219CC9EA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EAA610-774E-465A-B5A1-F740D50220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D464-DA31-47DC-9C3C-345A7CED089B}" type="datetimeFigureOut">
              <a:rPr lang="ru-RU" smtClean="0"/>
              <a:t>07.06.2022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932A67-1FF4-412C-BD4C-28D6FEAD6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E73056-DC38-433A-8065-B025EC85E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440D-FD5E-4A7D-AD92-76342C6465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03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58" r:id="rId13"/>
    <p:sldLayoutId id="2147483659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DA431828-4639-498E-815D-6306548A44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4158" y="1695998"/>
            <a:ext cx="5637213" cy="317009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/>
              <a:t>Обеспечение антитеррористической защищенности в рамках комплексной безопасности образовательной организации высшего образования. Действия руководства образовательной организации высшего образования при угрозе безопасности или совершении противоправных действий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FDC36A-4520-4961-932E-60CCFDF915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Докладчик – Чурилов Сергей Анатольевич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BA31E0-8F8D-EAF7-C7A7-8D6602BEF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291D31-EE28-6CF8-FFE2-DC8F93CC2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41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480961" y="1363124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360727" y="156873"/>
            <a:ext cx="10863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Задачи по обеспечению безопасности в образовательной организации</a:t>
            </a:r>
            <a:endParaRPr lang="ru-RU" sz="32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480961" y="1888659"/>
            <a:ext cx="11246848" cy="442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разработка планов эвакуации на объекте (территории);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выполнение мероприятий по обеспечению АТЗ и организация взаимодействия с органами безопасности;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выстраивание пропускного и внутриобъектового режимов и их контроль;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инструктажей для работников;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оснащение объектов (территорий) инженерно-техническими средствами и системами охраны;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круглосуточной охраны, ежедневный обход объекта (территории);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учений и тренировок по реализации планов обеспечения АТЗ объектов (территорий);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исключение бесконтрольного пребывания на объекте (территории) посторонних лиц и транспортных средств;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осуществление мероприятий информационной безопасности;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оборудование объектов (территорий) системами экстренного оповещения при возникновении ЧС;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размещение пособий, схемы эвакуации, номеров телефонов органов безопасности.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z="1600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6D1031-614C-2328-6E83-E4422C074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D4EDA7-E89D-689A-026C-5CA57543E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87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A67AF1E-985F-1909-EDA8-38C97D41D98C}"/>
              </a:ext>
            </a:extLst>
          </p:cNvPr>
          <p:cNvSpPr/>
          <p:nvPr/>
        </p:nvSpPr>
        <p:spPr>
          <a:xfrm>
            <a:off x="5763236" y="1"/>
            <a:ext cx="6466423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360727" y="156873"/>
            <a:ext cx="5117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по обеспечению АТЗ объектов (территорий) второй категории</a:t>
            </a:r>
            <a:endParaRPr lang="ru-RU" sz="24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360727" y="2721877"/>
            <a:ext cx="4530054" cy="359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охраны объектов (территорий) работниками частных охранных организаций, или подразделениями, подведомственными органам безопасности Российской Федерации;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оборудование объектов (территорий) инженерно-техническими средствами и системами охраны;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разработка планов взаимодействия с органами безопасности по вопросам противодействия терроризму.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z="1400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z="1400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DCB034CC-E56C-8E0B-14EC-264EC67CAB73}"/>
              </a:ext>
            </a:extLst>
          </p:cNvPr>
          <p:cNvCxnSpPr>
            <a:cxnSpLocks/>
          </p:cNvCxnSpPr>
          <p:nvPr/>
        </p:nvCxnSpPr>
        <p:spPr>
          <a:xfrm>
            <a:off x="360727" y="1967132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13E37F18-1D2D-838E-239C-1A7CD80EB3A6}"/>
              </a:ext>
            </a:extLst>
          </p:cNvPr>
          <p:cNvCxnSpPr>
            <a:cxnSpLocks/>
          </p:cNvCxnSpPr>
          <p:nvPr/>
        </p:nvCxnSpPr>
        <p:spPr>
          <a:xfrm>
            <a:off x="6947483" y="1967132"/>
            <a:ext cx="491407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A1590A-DE78-5A27-3E89-72C6CD4FDE75}"/>
              </a:ext>
            </a:extLst>
          </p:cNvPr>
          <p:cNvSpPr txBox="1"/>
          <p:nvPr/>
        </p:nvSpPr>
        <p:spPr>
          <a:xfrm>
            <a:off x="6713989" y="156873"/>
            <a:ext cx="5117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b="1" strike="noStrike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Мероприятия по обеспечению АТЗ объектов (территорий) первой категории</a:t>
            </a:r>
            <a:endParaRPr lang="ru-RU" sz="2400" b="0" strike="noStrike" spc="-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3314DD-C037-6B59-F467-CF986AFB2407}"/>
              </a:ext>
            </a:extLst>
          </p:cNvPr>
          <p:cNvSpPr txBox="1"/>
          <p:nvPr/>
        </p:nvSpPr>
        <p:spPr>
          <a:xfrm>
            <a:off x="6947483" y="2484889"/>
            <a:ext cx="4625129" cy="4067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Verdana" panose="020B0604030504040204" pitchFamily="34" charset="0"/>
              <a:buChar char="—"/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оборудование потенциально опасных участков и критических элементов объекта (территории) системой видеонаблюдения;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Verdana" panose="020B0604030504040204" pitchFamily="34" charset="0"/>
              <a:buChar char="—"/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оборудование контрольно-пропускных пунктов и въездов на объект (территорию) системами видеонаблюдения с зонами обзора видеокамер, позволяющими осуществлять идентификацию;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Verdana" panose="020B0604030504040204" pitchFamily="34" charset="0"/>
              <a:buChar char="—"/>
            </a:pP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оснащение въездов на объект (территорию) воротами, обеспечивающими жесткую фиксацию их створок в закрытом положении, а также средствами снижения скорости и (или)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противотаранными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устройствами.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5B4943-D7D4-9FEC-51E0-0F30FE92F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D34C06-D0DF-2A2D-00BC-8C454870D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32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615185" y="952064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536896" y="253677"/>
            <a:ext cx="10863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Уровни террористической опасности</a:t>
            </a:r>
            <a:endParaRPr lang="ru-RU" sz="32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EB65D7-B465-C5B7-3FA3-D6B0024CD620}"/>
              </a:ext>
            </a:extLst>
          </p:cNvPr>
          <p:cNvSpPr txBox="1"/>
          <p:nvPr/>
        </p:nvSpPr>
        <p:spPr>
          <a:xfrm>
            <a:off x="8454044" y="4662701"/>
            <a:ext cx="3397541" cy="184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Красный (критический)</a:t>
            </a:r>
          </a:p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устанавливается при наличии информации о совершенном террористическом акте либо о совершении действий, создающих непосредственную угрозу террористического акта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706F1C-5560-E672-BFB7-BDD2C829343E}"/>
              </a:ext>
            </a:extLst>
          </p:cNvPr>
          <p:cNvSpPr txBox="1"/>
          <p:nvPr/>
        </p:nvSpPr>
        <p:spPr>
          <a:xfrm>
            <a:off x="4100810" y="4781196"/>
            <a:ext cx="3990379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Желтый (высокий)</a:t>
            </a:r>
            <a:b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устанавливается при наличии подтвержденной информации о реальной возможности совершения теракта</a:t>
            </a:r>
            <a:endParaRPr lang="ru-RU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752B51-54DB-4D9F-6937-1A0B7A134F4C}"/>
              </a:ext>
            </a:extLst>
          </p:cNvPr>
          <p:cNvSpPr txBox="1"/>
          <p:nvPr/>
        </p:nvSpPr>
        <p:spPr>
          <a:xfrm>
            <a:off x="580913" y="4781196"/>
            <a:ext cx="3157042" cy="1611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Синий (повышенный)</a:t>
            </a:r>
          </a:p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устанавливается при наличии требующей подтверждения информации о реальной возможности совершения теракта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EEEA9E-E26B-DFB6-1265-556FE4635A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7"/>
          <a:stretch/>
        </p:blipFill>
        <p:spPr>
          <a:xfrm>
            <a:off x="1161556" y="1165542"/>
            <a:ext cx="1910665" cy="36156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EF2070-EE8C-248F-F60A-4308E025F0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8" r="34610"/>
          <a:stretch/>
        </p:blipFill>
        <p:spPr>
          <a:xfrm>
            <a:off x="5188865" y="1165545"/>
            <a:ext cx="1814268" cy="361565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1432FF5-8DB0-8D2C-65A9-16F276842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13"/>
          <a:stretch/>
        </p:blipFill>
        <p:spPr>
          <a:xfrm>
            <a:off x="9197481" y="1165542"/>
            <a:ext cx="1910665" cy="36522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5D8C0B-77B4-C3A2-F10E-386578E84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0E0E08-92AE-2CB4-0221-B5388EDE2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75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D964B7AC-1D0C-4ACA-950F-3F9803C109BB}"/>
              </a:ext>
            </a:extLst>
          </p:cNvPr>
          <p:cNvSpPr/>
          <p:nvPr/>
        </p:nvSpPr>
        <p:spPr>
          <a:xfrm>
            <a:off x="7336465" y="0"/>
            <a:ext cx="4535861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BAC811F-DA12-4925-9941-D4D6641B6A00}"/>
              </a:ext>
            </a:extLst>
          </p:cNvPr>
          <p:cNvSpPr/>
          <p:nvPr/>
        </p:nvSpPr>
        <p:spPr>
          <a:xfrm>
            <a:off x="2273417" y="1003044"/>
            <a:ext cx="4648378" cy="1304218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сотрудники, ответственные за обеспечение безопасности образовательной организации</a:t>
            </a:r>
            <a:endParaRPr lang="ru-RU" dirty="0">
              <a:ln>
                <a:solidFill>
                  <a:srgbClr val="0F79AF"/>
                </a:solidFill>
              </a:ln>
              <a:solidFill>
                <a:srgbClr val="203864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7DE3BBDA-AA06-47FE-AB6C-539C42EA26E2}"/>
              </a:ext>
            </a:extLst>
          </p:cNvPr>
          <p:cNvSpPr/>
          <p:nvPr/>
        </p:nvSpPr>
        <p:spPr>
          <a:xfrm>
            <a:off x="2273417" y="2824755"/>
            <a:ext cx="4648378" cy="1304218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сотрудники и профессорско-преподавательский состав</a:t>
            </a:r>
            <a:endParaRPr lang="ru-RU" dirty="0">
              <a:ln>
                <a:solidFill>
                  <a:srgbClr val="0F79AF"/>
                </a:solidFill>
              </a:ln>
              <a:solidFill>
                <a:srgbClr val="203864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39B04BC-31AA-4582-8737-10F980334E79}"/>
              </a:ext>
            </a:extLst>
          </p:cNvPr>
          <p:cNvSpPr/>
          <p:nvPr/>
        </p:nvSpPr>
        <p:spPr>
          <a:xfrm>
            <a:off x="2273418" y="4646466"/>
            <a:ext cx="4648378" cy="1304218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обучающиеся</a:t>
            </a:r>
            <a:endParaRPr lang="ru-RU" dirty="0">
              <a:ln>
                <a:solidFill>
                  <a:srgbClr val="0F79AF"/>
                </a:solidFill>
              </a:ln>
              <a:solidFill>
                <a:srgbClr val="203864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5B4DAD1-2CB2-41B1-A10D-572A3EF0681D}"/>
              </a:ext>
            </a:extLst>
          </p:cNvPr>
          <p:cNvSpPr/>
          <p:nvPr/>
        </p:nvSpPr>
        <p:spPr>
          <a:xfrm>
            <a:off x="1342239" y="786809"/>
            <a:ext cx="6887361" cy="167994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4779270-FD01-4EDC-87C0-0822E82B6E81}"/>
              </a:ext>
            </a:extLst>
          </p:cNvPr>
          <p:cNvSpPr/>
          <p:nvPr/>
        </p:nvSpPr>
        <p:spPr>
          <a:xfrm>
            <a:off x="1342239" y="4458602"/>
            <a:ext cx="6887361" cy="1679945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5F2656-48E4-4458-8189-E389AB182453}"/>
              </a:ext>
            </a:extLst>
          </p:cNvPr>
          <p:cNvSpPr txBox="1"/>
          <p:nvPr/>
        </p:nvSpPr>
        <p:spPr>
          <a:xfrm>
            <a:off x="7701094" y="246265"/>
            <a:ext cx="390088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Категории лиц, для которых следует проводить информационно-просветительскую работу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F1B1DBC9-A7F2-4297-8934-82B7B9CE2ECE}"/>
              </a:ext>
            </a:extLst>
          </p:cNvPr>
          <p:cNvCxnSpPr>
            <a:cxnSpLocks/>
          </p:cNvCxnSpPr>
          <p:nvPr/>
        </p:nvCxnSpPr>
        <p:spPr>
          <a:xfrm>
            <a:off x="7813885" y="2824755"/>
            <a:ext cx="37880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806854-E04C-5EDF-E692-AF25010AF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4D8F1-9B99-B535-D85E-741EF384F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9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489350" y="1472180"/>
            <a:ext cx="7916419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362125" y="69444"/>
            <a:ext cx="11467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Информационно-просветительская работа с ответственными за обеспечение комплексной безопасности и АТЗ должна освещать: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5005431" y="1895780"/>
            <a:ext cx="7186569" cy="1150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требования актуального законодательства Российской Федерации в области обеспечения объектов (территорий) АТЗ, противодействия терроризму и экстремистской деятельности и иных угроз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AAC21F-451A-2E72-2BF2-F0DDE845FE4C}"/>
              </a:ext>
            </a:extLst>
          </p:cNvPr>
          <p:cNvSpPr txBox="1"/>
          <p:nvPr/>
        </p:nvSpPr>
        <p:spPr>
          <a:xfrm>
            <a:off x="2709636" y="3696813"/>
            <a:ext cx="7357153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методики организации и обеспечения эффективной системы антитеррористической защищенности объектов (территорий)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2AC2E7-2AB9-FEFD-D427-34C826392F0E}"/>
              </a:ext>
            </a:extLst>
          </p:cNvPr>
          <p:cNvSpPr txBox="1"/>
          <p:nvPr/>
        </p:nvSpPr>
        <p:spPr>
          <a:xfrm>
            <a:off x="5005430" y="4935887"/>
            <a:ext cx="7186569" cy="120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обучение правилам поведения при возникновении угрозы совершения противоправного действия и транслированию данных правил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z="1600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257849AD-DFCC-A2A1-4428-9BDFBC1E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01" y="1620978"/>
            <a:ext cx="1636398" cy="163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A1F01D61-8091-4E09-0746-FF5C86B6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22" y="3190254"/>
            <a:ext cx="1429624" cy="142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03603EF5-6ABB-904D-D43E-CD9D9BCD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90" y="4619878"/>
            <a:ext cx="1798619" cy="179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9544DF6-2B13-4AE5-60C2-DFAEEF8CE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883173D-4969-DD98-AB58-D39A77569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0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4AB72BF-83D5-6246-0653-103570F7FBF4}"/>
              </a:ext>
            </a:extLst>
          </p:cNvPr>
          <p:cNvSpPr/>
          <p:nvPr/>
        </p:nvSpPr>
        <p:spPr>
          <a:xfrm>
            <a:off x="1" y="5125673"/>
            <a:ext cx="12191999" cy="172869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97739" y="247842"/>
            <a:ext cx="114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Необходимо разработать следующие документы: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745670" y="1646814"/>
            <a:ext cx="4552433" cy="1572629"/>
          </a:xfrm>
          <a:prstGeom prst="roundRect">
            <a:avLst/>
          </a:prstGeom>
          <a:ln>
            <a:solidFill>
              <a:srgbClr val="2038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алгоритмы действий при угрозе совершения или непосредственном совершении противоправных действий на объектах (территориях) образовательной организации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AAC21F-451A-2E72-2BF2-F0DDE845FE4C}"/>
              </a:ext>
            </a:extLst>
          </p:cNvPr>
          <p:cNvSpPr txBox="1"/>
          <p:nvPr/>
        </p:nvSpPr>
        <p:spPr>
          <a:xfrm>
            <a:off x="5938456" y="3200059"/>
            <a:ext cx="5327009" cy="1572629"/>
          </a:xfrm>
          <a:prstGeom prst="roundRect">
            <a:avLst/>
          </a:prstGeom>
          <a:ln>
            <a:solidFill>
              <a:srgbClr val="2038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алгоритмы информационной работы </a:t>
            </a:r>
            <a:b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разъяснению действий по выявлению признаков опасности безопасности в случае угрозы или непосредственного наступления опасности и т.д.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2AC2E7-2AB9-FEFD-D427-34C826392F0E}"/>
              </a:ext>
            </a:extLst>
          </p:cNvPr>
          <p:cNvSpPr txBox="1"/>
          <p:nvPr/>
        </p:nvSpPr>
        <p:spPr>
          <a:xfrm>
            <a:off x="564851" y="5538690"/>
            <a:ext cx="11280404" cy="87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Материалы, подготовленные для ответственных за обеспечение комплексной безопасности </a:t>
            </a:r>
            <a:b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и антитеррористической защищенности сотрудников, не следует распространять в открытом доступе, </a:t>
            </a:r>
            <a:b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 том числе в сети Интернет!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8435A2-DF99-57AE-86D2-ABD31D745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BDDFA9-AD1B-A1EA-9CD4-5456840D1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72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439016" y="1296012"/>
            <a:ext cx="7916419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362125" y="231700"/>
            <a:ext cx="11467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Информационно-просветительская работа со студентами должна обеспечить: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5005430" y="2284207"/>
            <a:ext cx="7186569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правовую грамотность об юридической ответственности за противоправные деяния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AAC21F-451A-2E72-2BF2-F0DDE845FE4C}"/>
              </a:ext>
            </a:extLst>
          </p:cNvPr>
          <p:cNvSpPr txBox="1"/>
          <p:nvPr/>
        </p:nvSpPr>
        <p:spPr>
          <a:xfrm>
            <a:off x="2827082" y="3492813"/>
            <a:ext cx="7357153" cy="338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неприятие противоправных действий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2AC2E7-2AB9-FEFD-D427-34C826392F0E}"/>
              </a:ext>
            </a:extLst>
          </p:cNvPr>
          <p:cNvSpPr txBox="1"/>
          <p:nvPr/>
        </p:nvSpPr>
        <p:spPr>
          <a:xfrm>
            <a:off x="2827082" y="5614873"/>
            <a:ext cx="8580544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алгоритмы действий в опасных случаях: от совершения теракта до вооруженного нападения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28816D-D845-B90F-320B-12BA2BC80D37}"/>
              </a:ext>
            </a:extLst>
          </p:cNvPr>
          <p:cNvSpPr txBox="1"/>
          <p:nvPr/>
        </p:nvSpPr>
        <p:spPr>
          <a:xfrm>
            <a:off x="5076034" y="4401840"/>
            <a:ext cx="7045362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 err="1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медиаграмотность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для повышения устойчивости перед воздействием деструктивных явлений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3808E210-DC6D-3E3F-75B5-81805213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69" y="1618787"/>
            <a:ext cx="1702965" cy="170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B916D19D-776E-5E4B-C7E6-CADB6A44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33" y="2818898"/>
            <a:ext cx="1347830" cy="134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C9B6F003-1F74-BBFB-42E2-EFB62E70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02" y="3921715"/>
            <a:ext cx="1602297" cy="160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5FB31C7D-2AD8-0ACE-0E7F-13839441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90" y="5150842"/>
            <a:ext cx="1475458" cy="147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80F013-27BE-1A46-50C5-17F1D6659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96A27C2-754A-399F-BC73-5C34663C2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68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4AB72BF-83D5-6246-0653-103570F7FBF4}"/>
              </a:ext>
            </a:extLst>
          </p:cNvPr>
          <p:cNvSpPr/>
          <p:nvPr/>
        </p:nvSpPr>
        <p:spPr>
          <a:xfrm>
            <a:off x="1" y="4169328"/>
            <a:ext cx="12191999" cy="26850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97739" y="247842"/>
            <a:ext cx="692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Контроль за реализацией мер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712114" y="4666615"/>
            <a:ext cx="11099585" cy="1794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Плановые проверки АТЗ проводятся ежегодно в ходе подготовки объектов (территорий) к новому учебному году в соответствии с планом-графиком проверок, утверждаемым руководителем организации, и планами деятельности ОИВ субъектов Российской Федерации или ОМСУ. 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Кроме того, осуществляются плановые проверки не реже одного раза в три года или не реже одного раза в пять лет для объектов (территорий) первой или второй/третьей категории соответственно.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E1AE25F-8115-B3FA-1304-F4F6C7E4E70E}"/>
              </a:ext>
            </a:extLst>
          </p:cNvPr>
          <p:cNvSpPr/>
          <p:nvPr/>
        </p:nvSpPr>
        <p:spPr>
          <a:xfrm>
            <a:off x="2435602" y="2065077"/>
            <a:ext cx="2332139" cy="17113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3864"/>
                </a:solidFill>
              </a:rPr>
              <a:t>Плановые проверки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0F4E6F7-7462-E193-AA06-6E6707828DF1}"/>
              </a:ext>
            </a:extLst>
          </p:cNvPr>
          <p:cNvSpPr/>
          <p:nvPr/>
        </p:nvSpPr>
        <p:spPr>
          <a:xfrm>
            <a:off x="6828639" y="2065077"/>
            <a:ext cx="2332139" cy="17113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3864"/>
                </a:solidFill>
              </a:rPr>
              <a:t>Внеплановые проверки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xmlns="" id="{410E2958-D946-9042-0403-55EF6624F661}"/>
              </a:ext>
            </a:extLst>
          </p:cNvPr>
          <p:cNvCxnSpPr>
            <a:cxnSpLocks/>
            <a:endCxn id="2" idx="0"/>
          </p:cNvCxnSpPr>
          <p:nvPr/>
        </p:nvCxnSpPr>
        <p:spPr>
          <a:xfrm flipH="1">
            <a:off x="3601672" y="1508074"/>
            <a:ext cx="2161565" cy="557003"/>
          </a:xfrm>
          <a:prstGeom prst="straightConnector1">
            <a:avLst/>
          </a:prstGeom>
          <a:ln>
            <a:solidFill>
              <a:srgbClr val="20386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351F2CD7-75B9-DC03-87D2-93C8FA270768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763237" y="1508074"/>
            <a:ext cx="2231472" cy="557003"/>
          </a:xfrm>
          <a:prstGeom prst="straightConnector1">
            <a:avLst/>
          </a:prstGeom>
          <a:ln>
            <a:solidFill>
              <a:srgbClr val="20386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9AB3A6-338C-8CE9-BE7D-5EF8C4E41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8F8871-AABD-15A3-FA06-475AA2A5B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97739" y="247842"/>
            <a:ext cx="6926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Внеплановые проверки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695335" y="1370373"/>
            <a:ext cx="11099585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Внеплановые проверки могут проводиться в следующих случаях: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A6C37D5-399A-6CD7-613E-F58B3B806E7D}"/>
              </a:ext>
            </a:extLst>
          </p:cNvPr>
          <p:cNvSpPr/>
          <p:nvPr/>
        </p:nvSpPr>
        <p:spPr>
          <a:xfrm>
            <a:off x="782970" y="2098651"/>
            <a:ext cx="5005433" cy="180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несоблюдении на объектах (территориях) требований АТЗ, в том числе при поступлении от граждан жалоб на несоблюдение этих требований и (или) бездействие должностных лиц органов (организаций), являющихся правообладателями объектов (территорий)</a:t>
            </a:r>
            <a:endParaRPr lang="ru-RU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9D8A063-564A-EEBB-CF59-97E395A5BE3E}"/>
              </a:ext>
            </a:extLst>
          </p:cNvPr>
          <p:cNvSpPr/>
          <p:nvPr/>
        </p:nvSpPr>
        <p:spPr>
          <a:xfrm>
            <a:off x="6403597" y="2098651"/>
            <a:ext cx="5005433" cy="180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установлении уровня террористической опасности в соответствии с Порядком установления уровней террористической опасности, предусматривающих принятие дополнительных мер по обеспечению безопасности личности, общества и государства*</a:t>
            </a:r>
            <a:endParaRPr lang="ru-RU" sz="1100" dirty="0">
              <a:solidFill>
                <a:srgbClr val="20386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CF73F52-D228-75DA-C13D-64F214843D47}"/>
              </a:ext>
            </a:extLst>
          </p:cNvPr>
          <p:cNvSpPr/>
          <p:nvPr/>
        </p:nvSpPr>
        <p:spPr>
          <a:xfrm>
            <a:off x="789483" y="4366371"/>
            <a:ext cx="5005433" cy="180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 необходимости после актуализации паспорта безопасности объекта (территории)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2D75FEE-DBC0-B0D1-638B-8B24D91527F5}"/>
              </a:ext>
            </a:extLst>
          </p:cNvPr>
          <p:cNvSpPr/>
          <p:nvPr/>
        </p:nvSpPr>
        <p:spPr>
          <a:xfrm>
            <a:off x="6403597" y="4366371"/>
            <a:ext cx="5005433" cy="180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целях осуществления контроля за устранением недостатков, выявленных в ходе проведения плановых проверок антитеррористической защищенности объектов (территорий)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712382B-FC26-E1CA-81AC-0E52DA1A6EA2}"/>
              </a:ext>
            </a:extLst>
          </p:cNvPr>
          <p:cNvSpPr txBox="1"/>
          <p:nvPr/>
        </p:nvSpPr>
        <p:spPr>
          <a:xfrm>
            <a:off x="789483" y="6309937"/>
            <a:ext cx="109112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 Указ Президента Российской Федерации от 14 июня 2012 г. N 851 «О порядке установления уровней террористической опасности, предусматривающих принятие дополнительных мер по обеспечению безопасности личности, общества и государства»</a:t>
            </a:r>
            <a:endParaRPr lang="ru-RU" sz="11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B55F9CF-665F-EF93-E6E6-89482B61F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7FDDFC-80B6-A99A-4746-1DEE16CE0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30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97739" y="247842"/>
            <a:ext cx="114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Ответственность за нарушение требований АТЗ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279626" y="3328312"/>
            <a:ext cx="2161570" cy="3380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Ст. 20.35 КоАП РФ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AAC21F-451A-2E72-2BF2-F0DDE845FE4C}"/>
              </a:ext>
            </a:extLst>
          </p:cNvPr>
          <p:cNvSpPr txBox="1"/>
          <p:nvPr/>
        </p:nvSpPr>
        <p:spPr>
          <a:xfrm>
            <a:off x="2907452" y="2380359"/>
            <a:ext cx="4835587" cy="22339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нарушение требований АТЗ объектов (территорий) либо воспрепятствование деятельности лица по осуществлению возложенной на него обязанности по выполнению или обеспечению требований к антитеррористической защищенности объектов (территорий) влечет наложение административного штрафа в размере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E58AA4-5539-8B40-5BA1-6C0F5CAC9932}"/>
              </a:ext>
            </a:extLst>
          </p:cNvPr>
          <p:cNvSpPr txBox="1"/>
          <p:nvPr/>
        </p:nvSpPr>
        <p:spPr>
          <a:xfrm>
            <a:off x="8594521" y="1329610"/>
            <a:ext cx="3032628" cy="608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тысяч 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 тысяч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рублей для граждан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1152AE-E1D1-CBFC-C49A-9EBD6E389EBC}"/>
              </a:ext>
            </a:extLst>
          </p:cNvPr>
          <p:cNvSpPr txBox="1"/>
          <p:nvPr/>
        </p:nvSpPr>
        <p:spPr>
          <a:xfrm>
            <a:off x="8594521" y="2786623"/>
            <a:ext cx="3150074" cy="14214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 тысяч 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 тысяч 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 или дисквалификацию на срок от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 месяцев 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лет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для должностных лиц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8CA118-A21B-5F83-E7E4-903CFB05BA16}"/>
              </a:ext>
            </a:extLst>
          </p:cNvPr>
          <p:cNvSpPr txBox="1"/>
          <p:nvPr/>
        </p:nvSpPr>
        <p:spPr>
          <a:xfrm>
            <a:off x="8594521" y="5172854"/>
            <a:ext cx="3370968" cy="6088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100 тысяч 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 </a:t>
            </a:r>
            <a:r>
              <a:rPr lang="ru-RU" sz="1600" b="1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500 тысяч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рублей для юридических лиц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A727083C-F578-50D9-DDDB-FB13CF350D43}"/>
              </a:ext>
            </a:extLst>
          </p:cNvPr>
          <p:cNvCxnSpPr>
            <a:stCxn id="10" idx="3"/>
            <a:endCxn id="5" idx="1"/>
          </p:cNvCxnSpPr>
          <p:nvPr/>
        </p:nvCxnSpPr>
        <p:spPr>
          <a:xfrm flipV="1">
            <a:off x="2441196" y="3497332"/>
            <a:ext cx="466256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xmlns="" id="{49DDB23D-49F9-B238-31DB-39DA991DF24D}"/>
              </a:ext>
            </a:extLst>
          </p:cNvPr>
          <p:cNvCxnSpPr>
            <a:stCxn id="5" idx="3"/>
            <a:endCxn id="12" idx="1"/>
          </p:cNvCxnSpPr>
          <p:nvPr/>
        </p:nvCxnSpPr>
        <p:spPr>
          <a:xfrm flipV="1">
            <a:off x="7743039" y="1634053"/>
            <a:ext cx="851482" cy="1863279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xmlns="" id="{D966C3DE-7528-BED9-DF7F-ECA744F6A51C}"/>
              </a:ext>
            </a:extLst>
          </p:cNvPr>
          <p:cNvCxnSpPr>
            <a:stCxn id="5" idx="3"/>
            <a:endCxn id="14" idx="1"/>
          </p:cNvCxnSpPr>
          <p:nvPr/>
        </p:nvCxnSpPr>
        <p:spPr>
          <a:xfrm>
            <a:off x="7743039" y="3497332"/>
            <a:ext cx="851482" cy="1979965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F02D350D-C1B3-A073-6AB5-3937EB392C2C}"/>
              </a:ext>
            </a:extLst>
          </p:cNvPr>
          <p:cNvCxnSpPr>
            <a:stCxn id="5" idx="3"/>
            <a:endCxn id="13" idx="1"/>
          </p:cNvCxnSpPr>
          <p:nvPr/>
        </p:nvCxnSpPr>
        <p:spPr>
          <a:xfrm flipV="1">
            <a:off x="7743039" y="3497331"/>
            <a:ext cx="851482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FF5A338-D09C-CA1F-1DA9-C694FFEEE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931DEA2-4862-0815-4DD9-C77208AF4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5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048352C-9F21-4A71-A9F2-ECFDD96A9EE4}"/>
              </a:ext>
            </a:extLst>
          </p:cNvPr>
          <p:cNvSpPr/>
          <p:nvPr/>
        </p:nvSpPr>
        <p:spPr>
          <a:xfrm>
            <a:off x="0" y="1"/>
            <a:ext cx="3163474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D1937D3-35A8-4DA1-AA7D-99ABF2FED7EF}"/>
              </a:ext>
            </a:extLst>
          </p:cNvPr>
          <p:cNvCxnSpPr>
            <a:cxnSpLocks/>
          </p:cNvCxnSpPr>
          <p:nvPr/>
        </p:nvCxnSpPr>
        <p:spPr>
          <a:xfrm>
            <a:off x="3163474" y="-1"/>
            <a:ext cx="0" cy="68580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87E1D6-9D9F-40C9-9ABE-786BA71C0ED6}"/>
              </a:ext>
            </a:extLst>
          </p:cNvPr>
          <p:cNvSpPr txBox="1"/>
          <p:nvPr/>
        </p:nvSpPr>
        <p:spPr>
          <a:xfrm>
            <a:off x="24262" y="546929"/>
            <a:ext cx="3370443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Меры комплексной безопасности образовательной организации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3A9B897-4E75-4D5C-98ED-D4EE83A5D40E}"/>
              </a:ext>
            </a:extLst>
          </p:cNvPr>
          <p:cNvCxnSpPr>
            <a:cxnSpLocks/>
          </p:cNvCxnSpPr>
          <p:nvPr/>
        </p:nvCxnSpPr>
        <p:spPr>
          <a:xfrm>
            <a:off x="206969" y="2565841"/>
            <a:ext cx="263689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DFFED9-D4AA-DAD5-4C60-C63C53E71F34}"/>
              </a:ext>
            </a:extLst>
          </p:cNvPr>
          <p:cNvSpPr txBox="1"/>
          <p:nvPr/>
        </p:nvSpPr>
        <p:spPr>
          <a:xfrm>
            <a:off x="3394705" y="978329"/>
            <a:ext cx="8614584" cy="533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мероприятий по гражданской обороне;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пожарной безопасности;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инженерно-технической защиты и оборудования (ограждения, металлические двери, сигнализации и др.);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контрольно-пропускного режима, исключающего проникновение посторонних лиц в образовательную организацию;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мероприятий по соблюдению норм охраны труда;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взаимодействия с органами борьбы с правонарушениями;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безопасности личности;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АТЗ объектов (территорий) образовательной организации. 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FB27AAA-2813-BA0A-08BE-169B18069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410BCF9-7F63-5E5D-590D-BD74E0C09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90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97739" y="139316"/>
            <a:ext cx="11467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Действия руководства образовательной организации высшего образования при угрозе или совершения противоправных действий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0E25CA-ACFA-8CEA-A36A-434DC4F1B22A}"/>
              </a:ext>
            </a:extLst>
          </p:cNvPr>
          <p:cNvSpPr txBox="1"/>
          <p:nvPr/>
        </p:nvSpPr>
        <p:spPr>
          <a:xfrm>
            <a:off x="465589" y="1540404"/>
            <a:ext cx="11260822" cy="4525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Оповестить об угрозе совершения террористического акта;</a:t>
            </a: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Незамедлительно сообщить о произошедшем в органы безопасности. 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Передаваемая информация обязательно должна содержать: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наименование образовательной организации высшего образования;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точный адрес;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характер происшествия;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возможные последствия;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возможные места нахождения злоумышленников;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сведения о наличии у них оружия, а также единомышленников вне зоны поражения;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выдвигаемые правонарушителями требования;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Вызвать скорую медицинскую помощь и пожарную охрану;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Обеспечить эвакуацию лиц, находящихся на объекте (территории); 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Усилить охрану объекта и </a:t>
            </a:r>
            <a:r>
              <a:rPr lang="ru-RU" sz="1600" dirty="0" err="1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перкрыть</a:t>
            </a: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доступ людей и транспортных средств на объект (территорию);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Обеспечить доступ на объект (территорию) подразделений органов безопасности.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6EC4F1-8315-EE71-B060-CA8E33774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97739" y="247842"/>
            <a:ext cx="114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Механизмы информирования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D21977-8A51-B33A-A1C6-0D85C65808DE}"/>
              </a:ext>
            </a:extLst>
          </p:cNvPr>
          <p:cNvSpPr txBox="1"/>
          <p:nvPr/>
        </p:nvSpPr>
        <p:spPr>
          <a:xfrm>
            <a:off x="578832" y="1411752"/>
            <a:ext cx="11305564" cy="36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Экземпляры списка телефонов экстренных служб и силовых структур должны находиться: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1ACADA98-B950-7CD5-8E5D-72E471BD0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8" y="3547877"/>
            <a:ext cx="1287011" cy="12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98FC4D-495D-9E47-39B6-C6D28C6954CA}"/>
              </a:ext>
            </a:extLst>
          </p:cNvPr>
          <p:cNvSpPr txBox="1"/>
          <p:nvPr/>
        </p:nvSpPr>
        <p:spPr>
          <a:xfrm>
            <a:off x="288015" y="5194198"/>
            <a:ext cx="2860654" cy="87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всех постах охраны (дежурно-диспетчерской службы)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D5CB6357-3204-223A-94EF-FC05C75D2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05" y="2084515"/>
            <a:ext cx="1498354" cy="14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33EE010-FB73-F4D3-177A-34CDE6B3BAC5}"/>
              </a:ext>
            </a:extLst>
          </p:cNvPr>
          <p:cNvSpPr txBox="1"/>
          <p:nvPr/>
        </p:nvSpPr>
        <p:spPr>
          <a:xfrm>
            <a:off x="2652555" y="3802801"/>
            <a:ext cx="2860654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 начальника службы безопасности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A1344D1-4B5A-91CC-F9E9-020F1ACEA847}"/>
              </a:ext>
            </a:extLst>
          </p:cNvPr>
          <p:cNvSpPr txBox="1"/>
          <p:nvPr/>
        </p:nvSpPr>
        <p:spPr>
          <a:xfrm>
            <a:off x="5006705" y="5194198"/>
            <a:ext cx="3344175" cy="87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 проректора, курирующего направление обеспечения безопасности и АТЗ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9A0BD797-7BD8-6116-0272-B05432FCB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616" y="3358066"/>
            <a:ext cx="1498354" cy="14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xmlns="" id="{670BA17D-7548-4F09-99BA-603D1081E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540" y="2049522"/>
            <a:ext cx="1498355" cy="14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8ACFFDE-BEC0-D35A-9F84-FEF36358665B}"/>
              </a:ext>
            </a:extLst>
          </p:cNvPr>
          <p:cNvSpPr txBox="1"/>
          <p:nvPr/>
        </p:nvSpPr>
        <p:spPr>
          <a:xfrm>
            <a:off x="8716390" y="3746078"/>
            <a:ext cx="2860654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 руководителя организации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635E67A-7B05-BC87-1B6C-15224BB10A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F6AE3B-3308-E509-899C-0ADB9856B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29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97739" y="247842"/>
            <a:ext cx="11467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эвакуации</a:t>
            </a:r>
            <a:endParaRPr lang="ru-RU" sz="28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6D21977-8A51-B33A-A1C6-0D85C65808DE}"/>
              </a:ext>
            </a:extLst>
          </p:cNvPr>
          <p:cNvSpPr txBox="1"/>
          <p:nvPr/>
        </p:nvSpPr>
        <p:spPr>
          <a:xfrm>
            <a:off x="497739" y="1160707"/>
            <a:ext cx="11305564" cy="67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Руководству образовательной организации при эвакуации сотрудников, обучающихся и иных лиц на объектах (территориях) следует проинструктировать о необходимости: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FAB38D-A993-1C1D-406A-53968DBBCB67}"/>
              </a:ext>
            </a:extLst>
          </p:cNvPr>
          <p:cNvSpPr txBox="1"/>
          <p:nvPr/>
        </p:nvSpPr>
        <p:spPr>
          <a:xfrm>
            <a:off x="1355149" y="3613028"/>
            <a:ext cx="4065872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передвигаться осторожно, не трогая поврежденные конструкции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EBDA63-6EE9-9A71-1180-19BB75AEDD45}"/>
              </a:ext>
            </a:extLst>
          </p:cNvPr>
          <p:cNvSpPr txBox="1"/>
          <p:nvPr/>
        </p:nvSpPr>
        <p:spPr>
          <a:xfrm>
            <a:off x="6881770" y="3613027"/>
            <a:ext cx="3621246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возможности оказывать помощь пострадавшим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109013D-E51D-1922-8C31-E5F31D78CD83}"/>
              </a:ext>
            </a:extLst>
          </p:cNvPr>
          <p:cNvSpPr txBox="1"/>
          <p:nvPr/>
        </p:nvSpPr>
        <p:spPr>
          <a:xfrm>
            <a:off x="1555424" y="5847212"/>
            <a:ext cx="3786238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успокоиться самим и помочь успокоиться другим людям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0B9DD78-3F12-E9BF-A0C6-2D21CC2764EB}"/>
              </a:ext>
            </a:extLst>
          </p:cNvPr>
          <p:cNvSpPr txBox="1"/>
          <p:nvPr/>
        </p:nvSpPr>
        <p:spPr>
          <a:xfrm>
            <a:off x="6406397" y="5847211"/>
            <a:ext cx="4571990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беспрекословно выполнять указания сотрудников спецслужб и спасателей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AA60F90B-72CB-200C-9812-821F730A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740" y="2076092"/>
            <a:ext cx="1383305" cy="138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CF1F4A38-8424-9479-EF07-77FA8BF14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566" y="4371832"/>
            <a:ext cx="1325461" cy="132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>
            <a:extLst>
              <a:ext uri="{FF2B5EF4-FFF2-40B4-BE49-F238E27FC236}">
                <a16:creationId xmlns:a16="http://schemas.microsoft.com/office/drawing/2014/main" xmlns="" id="{6CD61DE4-EC7B-6F38-CEF4-62818DCF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48" y="1882370"/>
            <a:ext cx="1730658" cy="173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xmlns="" id="{6A97F472-4837-EBAB-D5F9-87089919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917" y="4367437"/>
            <a:ext cx="1434517" cy="143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5737DDA-1DF5-692F-5A99-4034A2CE12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62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7CC7268-8B30-EF10-907A-4B4289DCC896}"/>
              </a:ext>
            </a:extLst>
          </p:cNvPr>
          <p:cNvSpPr/>
          <p:nvPr/>
        </p:nvSpPr>
        <p:spPr>
          <a:xfrm>
            <a:off x="1" y="3632433"/>
            <a:ext cx="12191999" cy="32219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564851" y="1010786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416653" y="236002"/>
            <a:ext cx="1146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Правила для модераторов информационных ресурсов: </a:t>
            </a:r>
            <a:endParaRPr lang="ru-RU" sz="24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30E25CA-ACFA-8CEA-A36A-434DC4F1B22A}"/>
              </a:ext>
            </a:extLst>
          </p:cNvPr>
          <p:cNvSpPr txBox="1"/>
          <p:nvPr/>
        </p:nvSpPr>
        <p:spPr>
          <a:xfrm>
            <a:off x="307596" y="1303440"/>
            <a:ext cx="11576807" cy="2219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соблюдайте действующее законодательство Российской Федерации в сфере деятельности СМИ;</a:t>
            </a: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распространяйте панику, следите за смыслом сообщений и эмоциональным фоном;</a:t>
            </a: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старайтесь предсказать реакцию нападающего, чтобы не привести к новым жертвам;</a:t>
            </a: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информационное освещение не должно мешать работе спасателей и спецслужб;</a:t>
            </a: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распространяйте материалы с места событий, содержащие сцены жестокости и насилия;</a:t>
            </a: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</a:pPr>
            <a:r>
              <a:rPr lang="ru-RU" sz="1600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 берите интервью у террористов, не предоставляйте им возможности вести трансляции без предварительных консультаций с правоохранительными органами.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387F078-4971-BF8D-574A-769437AE7B9E}"/>
              </a:ext>
            </a:extLst>
          </p:cNvPr>
          <p:cNvSpPr txBox="1"/>
          <p:nvPr/>
        </p:nvSpPr>
        <p:spPr>
          <a:xfrm>
            <a:off x="223705" y="4128795"/>
            <a:ext cx="11576807" cy="2046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0385" algn="just">
              <a:lnSpc>
                <a:spcPct val="115000"/>
              </a:lnSpc>
              <a:tabLst>
                <a:tab pos="810260" algn="l"/>
                <a:tab pos="449580" algn="l"/>
              </a:tabLst>
            </a:pP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 освещении контртеррористической операции </a:t>
            </a:r>
            <a:r>
              <a:rPr lang="ru-RU" sz="16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запрещается</a:t>
            </a: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распространять сведения:</a:t>
            </a:r>
          </a:p>
          <a:p>
            <a:pPr indent="540385" algn="just">
              <a:lnSpc>
                <a:spcPct val="115000"/>
              </a:lnSpc>
              <a:tabLst>
                <a:tab pos="810260" algn="l"/>
                <a:tab pos="449580" algn="l"/>
              </a:tabLst>
            </a:pPr>
            <a:endParaRPr lang="ru-RU" sz="16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lnSpc>
                <a:spcPct val="115000"/>
              </a:lnSpc>
              <a:buSzPts val="1400"/>
              <a:buFont typeface="Symbol" panose="05050102010706020507" pitchFamily="18" charset="2"/>
              <a:buChar char=""/>
              <a:tabLst>
                <a:tab pos="810260" algn="l"/>
                <a:tab pos="228600" algn="l"/>
                <a:tab pos="630555" algn="l"/>
              </a:tabLst>
            </a:pP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 специальных средствах, технических приемах и тактике проведения операции, если их распространение может препятствовать ее проведени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ю</a:t>
            </a: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  <a:p>
            <a:pPr marL="342900" lvl="0" indent="-342900" algn="just">
              <a:lnSpc>
                <a:spcPct val="115000"/>
              </a:lnSpc>
              <a:buSzPts val="1400"/>
              <a:buFont typeface="Symbol" panose="05050102010706020507" pitchFamily="18" charset="2"/>
              <a:buChar char=""/>
              <a:tabLst>
                <a:tab pos="810260" algn="l"/>
                <a:tab pos="228600" algn="l"/>
                <a:tab pos="630555" algn="l"/>
              </a:tabLst>
            </a:pPr>
            <a:r>
              <a:rPr lang="ru-RU" sz="16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 сотрудниках специальных подразделений, лицах, оказывающих содействие в проведении операции, и о членах их семей в соответствии с законодательными актами Российской Федерации о государственной тайне и персональных данных.</a:t>
            </a:r>
            <a:endParaRPr lang="ru-RU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145AA5-3921-65F1-6B21-24E6EF0CA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0DBF99-4C11-D7E4-889E-8C6A4EEED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09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46E74CC5-B55E-437D-90A7-DC63369470E9}"/>
              </a:ext>
            </a:extLst>
          </p:cNvPr>
          <p:cNvSpPr/>
          <p:nvPr/>
        </p:nvSpPr>
        <p:spPr>
          <a:xfrm>
            <a:off x="262577" y="177196"/>
            <a:ext cx="7866355" cy="650360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6CB91768-17BC-4973-A4AC-047199DC7056}"/>
              </a:ext>
            </a:extLst>
          </p:cNvPr>
          <p:cNvCxnSpPr>
            <a:cxnSpLocks/>
          </p:cNvCxnSpPr>
          <p:nvPr/>
        </p:nvCxnSpPr>
        <p:spPr>
          <a:xfrm>
            <a:off x="12091" y="0"/>
            <a:ext cx="0" cy="68580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046D4192-CDCA-4D1A-9C87-258FE8CE338D}"/>
              </a:ext>
            </a:extLst>
          </p:cNvPr>
          <p:cNvCxnSpPr>
            <a:cxnSpLocks/>
          </p:cNvCxnSpPr>
          <p:nvPr/>
        </p:nvCxnSpPr>
        <p:spPr>
          <a:xfrm>
            <a:off x="8379417" y="0"/>
            <a:ext cx="0" cy="68580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A3AE5ABA-7B7E-4628-A4C7-E94455D26DEE}"/>
              </a:ext>
            </a:extLst>
          </p:cNvPr>
          <p:cNvCxnSpPr>
            <a:cxnSpLocks/>
          </p:cNvCxnSpPr>
          <p:nvPr/>
        </p:nvCxnSpPr>
        <p:spPr>
          <a:xfrm>
            <a:off x="0" y="3124"/>
            <a:ext cx="12192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D8F81748-6729-4746-94CF-4881E46F2E68}"/>
              </a:ext>
            </a:extLst>
          </p:cNvPr>
          <p:cNvCxnSpPr>
            <a:cxnSpLocks/>
          </p:cNvCxnSpPr>
          <p:nvPr/>
        </p:nvCxnSpPr>
        <p:spPr>
          <a:xfrm>
            <a:off x="-12091" y="6854876"/>
            <a:ext cx="12192000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382883AB-6B7E-4156-9C39-3A8C93B09EDB}"/>
              </a:ext>
            </a:extLst>
          </p:cNvPr>
          <p:cNvCxnSpPr>
            <a:cxnSpLocks/>
          </p:cNvCxnSpPr>
          <p:nvPr/>
        </p:nvCxnSpPr>
        <p:spPr>
          <a:xfrm>
            <a:off x="12179909" y="0"/>
            <a:ext cx="0" cy="68580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">
            <a:extLst>
              <a:ext uri="{FF2B5EF4-FFF2-40B4-BE49-F238E27FC236}">
                <a16:creationId xmlns:a16="http://schemas.microsoft.com/office/drawing/2014/main" xmlns="" id="{08B0C188-300B-4FDB-BB2B-3F826387FFBB}"/>
              </a:ext>
            </a:extLst>
          </p:cNvPr>
          <p:cNvSpPr txBox="1">
            <a:spLocks/>
          </p:cNvSpPr>
          <p:nvPr/>
        </p:nvSpPr>
        <p:spPr>
          <a:xfrm>
            <a:off x="723904" y="480926"/>
            <a:ext cx="6258560" cy="523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Чурилов Сергей Анатольевич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xmlns="" id="{245660FE-F3EE-46AF-AE6B-4E8519413ABD}"/>
              </a:ext>
            </a:extLst>
          </p:cNvPr>
          <p:cNvSpPr txBox="1">
            <a:spLocks/>
          </p:cNvSpPr>
          <p:nvPr/>
        </p:nvSpPr>
        <p:spPr>
          <a:xfrm>
            <a:off x="723904" y="1178872"/>
            <a:ext cx="6596809" cy="1964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Директор</a:t>
            </a: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Национального центра информационного противодействия терроризму и экстремизму в образовательной среде и сети Интернет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xmlns="" id="{EE20CC28-0CD8-4C77-BD56-8D70DFC82A4C}"/>
              </a:ext>
            </a:extLst>
          </p:cNvPr>
          <p:cNvSpPr txBox="1">
            <a:spLocks/>
          </p:cNvSpPr>
          <p:nvPr/>
        </p:nvSpPr>
        <p:spPr>
          <a:xfrm>
            <a:off x="723903" y="3429000"/>
            <a:ext cx="6596809" cy="2443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Адрес: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344011, г. </a:t>
            </a:r>
            <a:r>
              <a:rPr lang="ru-R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Ростов</a:t>
            </a:r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-на-Дону, ул. Города Волос, 6</a:t>
            </a:r>
          </a:p>
          <a:p>
            <a:pPr algn="l"/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Email: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info@ncpti.ru</a:t>
            </a:r>
          </a:p>
          <a:p>
            <a:pPr algn="l"/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l"/>
            <a:r>
              <a:rPr lang="ru-RU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Телефон:</a:t>
            </a:r>
          </a:p>
          <a:p>
            <a:pPr algn="l"/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+7 (863) 201-28-22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DB2697F-3B69-4372-A5D0-57079ECAA921}"/>
              </a:ext>
            </a:extLst>
          </p:cNvPr>
          <p:cNvSpPr txBox="1"/>
          <p:nvPr/>
        </p:nvSpPr>
        <p:spPr>
          <a:xfrm>
            <a:off x="8379417" y="246776"/>
            <a:ext cx="35500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34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Контактная информация</a:t>
            </a:r>
            <a:endParaRPr lang="ru-RU" sz="34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51B53132-C8D5-44BD-A354-B0B1BFF82115}"/>
              </a:ext>
            </a:extLst>
          </p:cNvPr>
          <p:cNvCxnSpPr>
            <a:cxnSpLocks/>
          </p:cNvCxnSpPr>
          <p:nvPr/>
        </p:nvCxnSpPr>
        <p:spPr>
          <a:xfrm>
            <a:off x="8962266" y="1469810"/>
            <a:ext cx="2866211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BF197F7-2C29-47D1-82FA-56B03788C2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29" y="2290711"/>
            <a:ext cx="1761171" cy="17611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2E147B9-ECF4-4BF6-8EA7-F13D92C19F2C}"/>
              </a:ext>
            </a:extLst>
          </p:cNvPr>
          <p:cNvSpPr txBox="1"/>
          <p:nvPr/>
        </p:nvSpPr>
        <p:spPr>
          <a:xfrm>
            <a:off x="9577935" y="1900908"/>
            <a:ext cx="2154420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ВКонтакте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E2147E2-92DB-4EE0-99B8-159DA5695E64}"/>
              </a:ext>
            </a:extLst>
          </p:cNvPr>
          <p:cNvSpPr txBox="1"/>
          <p:nvPr/>
        </p:nvSpPr>
        <p:spPr>
          <a:xfrm>
            <a:off x="9663914" y="4352753"/>
            <a:ext cx="1560186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Telegram</a:t>
            </a:r>
            <a:endParaRPr lang="ru-RU" sz="1600" b="1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71844E71-38C9-4CF6-9492-EFFC9FF93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629" y="4699157"/>
            <a:ext cx="1808339" cy="1808339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8B7797AF-5472-0902-46C5-FFA72D033AA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0ADFD8DB-126D-08C5-023A-B341580C5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xmlns="" id="{64B6A7B3-C6C1-4E9E-A53F-B03D333E8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58" t="63615" r="47796" b="22541"/>
            <a:stretch/>
          </p:blipFill>
          <p:spPr>
            <a:xfrm>
              <a:off x="217846" y="5488674"/>
              <a:ext cx="3431458" cy="9494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47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2FC932D-FA45-426C-8D6C-BD691CF3F530}"/>
              </a:ext>
            </a:extLst>
          </p:cNvPr>
          <p:cNvSpPr/>
          <p:nvPr/>
        </p:nvSpPr>
        <p:spPr>
          <a:xfrm>
            <a:off x="245882" y="240921"/>
            <a:ext cx="5894133" cy="31880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B4B1B19-6915-40D5-AB47-54B6D1544E3A}"/>
              </a:ext>
            </a:extLst>
          </p:cNvPr>
          <p:cNvSpPr/>
          <p:nvPr/>
        </p:nvSpPr>
        <p:spPr>
          <a:xfrm>
            <a:off x="0" y="-26651"/>
            <a:ext cx="12191999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E5C6F3-353B-4970-9A91-2E12690A16D0}"/>
              </a:ext>
            </a:extLst>
          </p:cNvPr>
          <p:cNvSpPr txBox="1"/>
          <p:nvPr/>
        </p:nvSpPr>
        <p:spPr>
          <a:xfrm>
            <a:off x="629749" y="498389"/>
            <a:ext cx="5267712" cy="2501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общегосударственной системе противодействия терроризму обеспечение антитеррористической защищенности объектов высшего образования имеет важное значение в сфере воспрепятствования совершения противоправных действий, в том числе террористического характера.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E95FB34-1974-2CFC-2A53-A15C4B0DC8CE}"/>
              </a:ext>
            </a:extLst>
          </p:cNvPr>
          <p:cNvSpPr txBox="1"/>
          <p:nvPr/>
        </p:nvSpPr>
        <p:spPr>
          <a:xfrm>
            <a:off x="6305613" y="1834960"/>
            <a:ext cx="5640505" cy="3754874"/>
          </a:xfrm>
          <a:prstGeom prst="rect">
            <a:avLst/>
          </a:prstGeom>
          <a:ln>
            <a:solidFill>
              <a:srgbClr val="2038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Выстраивание системы антитеррористической защищенности регламентируют  три органа: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endParaRPr lang="ru-RU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Правительство Российской Федерации;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Министерство науки и высшего образования Российской Федерации;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Юридические лица.</a:t>
            </a:r>
          </a:p>
          <a:p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42" name="Picture 2" descr="Предприятиям СоюзМаш России присуждены премии правительства РФ в области  качества">
            <a:extLst>
              <a:ext uri="{FF2B5EF4-FFF2-40B4-BE49-F238E27FC236}">
                <a16:creationId xmlns:a16="http://schemas.microsoft.com/office/drawing/2014/main" xmlns="" id="{7F3F503A-2F56-21B8-E14F-FDDC23E31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2" t="15331" r="33060" b="48504"/>
          <a:stretch/>
        </p:blipFill>
        <p:spPr bwMode="auto">
          <a:xfrm>
            <a:off x="998290" y="3930377"/>
            <a:ext cx="4395831" cy="226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9DA57D-4349-112C-AF6A-D83299E4A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4B2A18C-169F-194D-7FC9-A7E5B9102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E335240-8C10-DE66-9E02-6038DED89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799A673-E33A-474C-A1EE-06DA144657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xmlns="" id="{5202541F-48A7-6A3A-BBC6-F48532DDFA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624179"/>
              </p:ext>
            </p:extLst>
          </p:nvPr>
        </p:nvGraphicFramePr>
        <p:xfrm>
          <a:off x="173372" y="880844"/>
          <a:ext cx="11845255" cy="59235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07766">
                  <a:extLst>
                    <a:ext uri="{9D8B030D-6E8A-4147-A177-3AD203B41FA5}">
                      <a16:colId xmlns:a16="http://schemas.microsoft.com/office/drawing/2014/main" xmlns="" val="3057448034"/>
                    </a:ext>
                  </a:extLst>
                </a:gridCol>
                <a:gridCol w="9837489">
                  <a:extLst>
                    <a:ext uri="{9D8B030D-6E8A-4147-A177-3AD203B41FA5}">
                      <a16:colId xmlns:a16="http://schemas.microsoft.com/office/drawing/2014/main" xmlns="" val="2154739987"/>
                    </a:ext>
                  </a:extLst>
                </a:gridCol>
              </a:tblGrid>
              <a:tr h="221017">
                <a:tc>
                  <a:txBody>
                    <a:bodyPr/>
                    <a:lstStyle/>
                    <a:p>
                      <a:pPr indent="450215" algn="l">
                        <a:lnSpc>
                          <a:spcPct val="115000"/>
                        </a:lnSpc>
                        <a:tabLst>
                          <a:tab pos="810260" algn="l"/>
                          <a:tab pos="449580" algn="l"/>
                        </a:tabLst>
                      </a:pPr>
                      <a:r>
                        <a:rPr lang="ru-RU" sz="1200" dirty="0">
                          <a:solidFill>
                            <a:srgbClr val="203864"/>
                          </a:solidFill>
                          <a:effectLst/>
                        </a:rPr>
                        <a:t>Должностное лицо</a:t>
                      </a:r>
                      <a:endParaRPr lang="ru-RU" sz="1400" dirty="0">
                        <a:solidFill>
                          <a:srgbClr val="20386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tabLst>
                          <a:tab pos="810260" algn="l"/>
                          <a:tab pos="449580" algn="l"/>
                        </a:tabLst>
                      </a:pPr>
                      <a:r>
                        <a:rPr lang="ru-RU" sz="1200" dirty="0">
                          <a:solidFill>
                            <a:srgbClr val="203864"/>
                          </a:solidFill>
                          <a:effectLst/>
                        </a:rPr>
                        <a:t>Должностные обязанности (основываясь на Постановлении № 1421)</a:t>
                      </a:r>
                      <a:endParaRPr lang="ru-RU" sz="1400" dirty="0">
                        <a:solidFill>
                          <a:srgbClr val="203864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04310723"/>
                  </a:ext>
                </a:extLst>
              </a:tr>
              <a:tr h="232601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Руководитель органа (организации), являющийся правообладателем объектов (территории)</a:t>
                      </a:r>
                      <a:endParaRPr lang="ru-RU" sz="1400" dirty="0">
                        <a:solidFill>
                          <a:srgbClr val="20386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несет ответственность за обеспечение АТЗ объектов (территорий) (п.4);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формирует сведения, необходимые для включения в перечень объектов (территорий), подлежащих категорированию в целях их АТЗ (п.5);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создает комиссию по обследованию и категорированию объекта (территории) (п.11) и осуществляет контроль за выполнением требований (п.35);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утверждает план-график проверок АТЗ (п.36) и паспорт безопасности (п.47);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Уведомляет иных должностных лиц о проведении плановой проверки АТЗ объекта (территории) не позднее чем за 30 дней до начала ее проведения посредством направления копии соответствующего приказа (распоряжения) (п.38); 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заверяет изменения, вносимые во все экземпляры паспорта безопасности объекта (территории) с указанием причины и даты их внесения (п.56);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принимает решение о замене паспорта безопасности объекта (п.57).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7726937"/>
                  </a:ext>
                </a:extLst>
              </a:tr>
              <a:tr h="151191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Должностное лицо, осуществляющее непосредственное руководство деятельностью работников на объекте (ректор)</a:t>
                      </a:r>
                      <a:endParaRPr lang="ru-RU" sz="1400" dirty="0">
                        <a:solidFill>
                          <a:srgbClr val="20386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возглавляет комиссию по обследованию и категорированию объекта (территории) (п.13); 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определяет перечень мероприятий по обеспечению АТЗ объекта (территории) (п.19);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заключает различные договоры на пользование имуществом (п.22);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составляет план по устранению нарушений и недостатков при проверки АТЗ объекта (территории) (п.42);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незамедлительно информирует органы безопасности о любой поступившей информации об угрозе совершения террористического акта на объекте (территории) (п.43).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41939364"/>
                  </a:ext>
                </a:extLst>
              </a:tr>
              <a:tr h="1679127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Должностные лица организации, ответственные за проведение мероприятий по обеспечению АТЗ объектов</a:t>
                      </a:r>
                      <a:endParaRPr lang="ru-RU" sz="1400" dirty="0">
                        <a:solidFill>
                          <a:srgbClr val="20386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участвуют в разработке проектов организационно-распорядительных документов организации в части обеспечения АТЗ объектов (территорий) (п.35);</a:t>
                      </a:r>
                    </a:p>
                    <a:p>
                      <a:r>
                        <a:rPr lang="ru-RU" sz="1400" dirty="0">
                          <a:solidFill>
                            <a:srgbClr val="203864"/>
                          </a:solidFill>
                        </a:rPr>
                        <a:t>- участвуют в планировании, выполнении и контроле мероприятий по обеспечению АТЗ объектов (территорий) (п.22). </a:t>
                      </a:r>
                    </a:p>
                    <a:p>
                      <a:endParaRPr lang="ru-RU" sz="1400" dirty="0">
                        <a:solidFill>
                          <a:srgbClr val="20386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94972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980BC0-2B62-FFE2-BD35-C37A406FE912}"/>
              </a:ext>
            </a:extLst>
          </p:cNvPr>
          <p:cNvSpPr txBox="1"/>
          <p:nvPr/>
        </p:nvSpPr>
        <p:spPr>
          <a:xfrm>
            <a:off x="367420" y="86479"/>
            <a:ext cx="11651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Схема обеспечения АТЗ объекта (территории) с распределением должностных обязанностей</a:t>
            </a:r>
            <a:endParaRPr lang="ru-RU" sz="20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12168B-29F8-1141-3247-8AB1C81FD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7A03349-091D-AC8D-4093-1E3E26D5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71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6904375-3111-53B1-741F-5AD1751A4878}"/>
              </a:ext>
            </a:extLst>
          </p:cNvPr>
          <p:cNvSpPr/>
          <p:nvPr/>
        </p:nvSpPr>
        <p:spPr>
          <a:xfrm>
            <a:off x="0" y="4702512"/>
            <a:ext cx="12191999" cy="21554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B6E8F5D-8E78-4637-AA98-1A137C8727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EC4C3061-9021-499C-806B-A55E59B399FD}"/>
              </a:ext>
            </a:extLst>
          </p:cNvPr>
          <p:cNvCxnSpPr>
            <a:cxnSpLocks/>
          </p:cNvCxnSpPr>
          <p:nvPr/>
        </p:nvCxnSpPr>
        <p:spPr>
          <a:xfrm>
            <a:off x="631963" y="1145011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9F6941-FEF4-4C54-9F32-2D1ED1BD5356}"/>
              </a:ext>
            </a:extLst>
          </p:cNvPr>
          <p:cNvSpPr txBox="1"/>
          <p:nvPr/>
        </p:nvSpPr>
        <p:spPr>
          <a:xfrm>
            <a:off x="525251" y="371026"/>
            <a:ext cx="1104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Категории опасности объектов (территорий)</a:t>
            </a:r>
            <a:endParaRPr lang="ru-RU" sz="32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9CED56-2F75-B4B0-BCFB-AB4D3BC62C79}"/>
              </a:ext>
            </a:extLst>
          </p:cNvPr>
          <p:cNvSpPr txBox="1"/>
          <p:nvPr/>
        </p:nvSpPr>
        <p:spPr>
          <a:xfrm>
            <a:off x="8222525" y="2582380"/>
            <a:ext cx="3730303" cy="1692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объекты, на которых прогнозируемое количество пострадавших в результате совершения террористического акта составляет </a:t>
            </a:r>
            <a:r>
              <a:rPr lang="ru-RU" sz="16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менее 50</a:t>
            </a: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человек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F5DD06C-26A8-5C1F-3145-260C75C46F0E}"/>
              </a:ext>
            </a:extLst>
          </p:cNvPr>
          <p:cNvSpPr txBox="1"/>
          <p:nvPr/>
        </p:nvSpPr>
        <p:spPr>
          <a:xfrm>
            <a:off x="4362623" y="2460212"/>
            <a:ext cx="3466752" cy="196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объекты, на которых прогнозируемое количество пострадавших в результате совершения террористического акта составляет </a:t>
            </a:r>
            <a:r>
              <a:rPr lang="ru-RU" sz="16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от 50 до 500 </a:t>
            </a: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человек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69F09B-C4E9-F075-5250-14CFCBB05F2C}"/>
              </a:ext>
            </a:extLst>
          </p:cNvPr>
          <p:cNvSpPr txBox="1"/>
          <p:nvPr/>
        </p:nvSpPr>
        <p:spPr>
          <a:xfrm>
            <a:off x="416391" y="2582380"/>
            <a:ext cx="3627103" cy="1692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объекты, на которых прогнозируемое количество пострадавших в результате совершения террористического акта составляет </a:t>
            </a:r>
            <a:r>
              <a:rPr lang="ru-RU" sz="1600" b="1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более 500</a:t>
            </a: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человек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522DB3C-DD32-675B-1485-46C3AEE360AF}"/>
              </a:ext>
            </a:extLst>
          </p:cNvPr>
          <p:cNvSpPr txBox="1"/>
          <p:nvPr/>
        </p:nvSpPr>
        <p:spPr>
          <a:xfrm>
            <a:off x="631963" y="5286645"/>
            <a:ext cx="11527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Категорирование объектов (территорий) проводят, исходя из анализа возможных последствий совершения террористического акта, определяемых на основании прогнозных показателей о количестве людей, которые могут погибнуть или пострадать в результате совершения теракта.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4E717B4-8839-D98E-29FC-4ABB88F33B05}"/>
              </a:ext>
            </a:extLst>
          </p:cNvPr>
          <p:cNvSpPr/>
          <p:nvPr/>
        </p:nvSpPr>
        <p:spPr>
          <a:xfrm>
            <a:off x="816397" y="1490914"/>
            <a:ext cx="2827090" cy="652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3864"/>
                </a:solidFill>
              </a:rPr>
              <a:t>1-я</a:t>
            </a:r>
            <a:br>
              <a:rPr lang="ru-RU" dirty="0">
                <a:solidFill>
                  <a:srgbClr val="203864"/>
                </a:solidFill>
              </a:rPr>
            </a:br>
            <a:r>
              <a:rPr lang="ru-RU" dirty="0">
                <a:solidFill>
                  <a:srgbClr val="203864"/>
                </a:solidFill>
              </a:rPr>
              <a:t>категория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0E54355-D3BB-7625-FADF-DC17B2F1DCDB}"/>
              </a:ext>
            </a:extLst>
          </p:cNvPr>
          <p:cNvSpPr/>
          <p:nvPr/>
        </p:nvSpPr>
        <p:spPr>
          <a:xfrm>
            <a:off x="4636598" y="1490914"/>
            <a:ext cx="2827090" cy="652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3864"/>
                </a:solidFill>
              </a:rPr>
              <a:t>2-я</a:t>
            </a:r>
            <a:br>
              <a:rPr lang="ru-RU" dirty="0">
                <a:solidFill>
                  <a:srgbClr val="203864"/>
                </a:solidFill>
              </a:rPr>
            </a:br>
            <a:r>
              <a:rPr lang="ru-RU" dirty="0">
                <a:solidFill>
                  <a:srgbClr val="203864"/>
                </a:solidFill>
              </a:rPr>
              <a:t>категория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8C5ACA7-FED9-2A7C-4F46-ED7EDED75431}"/>
              </a:ext>
            </a:extLst>
          </p:cNvPr>
          <p:cNvSpPr/>
          <p:nvPr/>
        </p:nvSpPr>
        <p:spPr>
          <a:xfrm>
            <a:off x="8548513" y="1490914"/>
            <a:ext cx="2827090" cy="652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203864"/>
                </a:solidFill>
              </a:rPr>
              <a:t>3-я</a:t>
            </a:r>
            <a:br>
              <a:rPr lang="ru-RU" dirty="0">
                <a:solidFill>
                  <a:srgbClr val="203864"/>
                </a:solidFill>
              </a:rPr>
            </a:br>
            <a:r>
              <a:rPr lang="ru-RU" dirty="0">
                <a:solidFill>
                  <a:srgbClr val="203864"/>
                </a:solidFill>
              </a:rPr>
              <a:t>категория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0D4ECA-5ED5-6ABB-8762-7198EA5AB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4A731D-A25D-8F8E-E505-F4F81F2C7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28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048352C-9F21-4A71-A9F2-ECFDD96A9EE4}"/>
              </a:ext>
            </a:extLst>
          </p:cNvPr>
          <p:cNvSpPr/>
          <p:nvPr/>
        </p:nvSpPr>
        <p:spPr>
          <a:xfrm>
            <a:off x="2" y="1"/>
            <a:ext cx="3266960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xmlns="" id="{4D1937D3-35A8-4DA1-AA7D-99ABF2FED7EF}"/>
              </a:ext>
            </a:extLst>
          </p:cNvPr>
          <p:cNvCxnSpPr>
            <a:cxnSpLocks/>
          </p:cNvCxnSpPr>
          <p:nvPr/>
        </p:nvCxnSpPr>
        <p:spPr>
          <a:xfrm>
            <a:off x="3279053" y="0"/>
            <a:ext cx="0" cy="685800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87E1D6-9D9F-40C9-9ABE-786BA71C0ED6}"/>
              </a:ext>
            </a:extLst>
          </p:cNvPr>
          <p:cNvSpPr txBox="1"/>
          <p:nvPr/>
        </p:nvSpPr>
        <p:spPr>
          <a:xfrm>
            <a:off x="103485" y="909350"/>
            <a:ext cx="337044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Стадии категорирования объекта (территории)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3A9B897-4E75-4D5C-98ED-D4EE83A5D40E}"/>
              </a:ext>
            </a:extLst>
          </p:cNvPr>
          <p:cNvCxnSpPr>
            <a:cxnSpLocks/>
          </p:cNvCxnSpPr>
          <p:nvPr/>
        </p:nvCxnSpPr>
        <p:spPr>
          <a:xfrm>
            <a:off x="103485" y="2557452"/>
            <a:ext cx="316347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3B63F1-107B-F4FB-F800-CB54283755F4}"/>
              </a:ext>
            </a:extLst>
          </p:cNvPr>
          <p:cNvSpPr txBox="1"/>
          <p:nvPr/>
        </p:nvSpPr>
        <p:spPr>
          <a:xfrm>
            <a:off x="3473929" y="573790"/>
            <a:ext cx="8471991" cy="545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Создание комиссии по обследованию и категорированию объекта (территории).</a:t>
            </a: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AutoNum type="arabicPeriod"/>
            </a:pP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Работа комиссии по следующим задачам: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обследование объекта на предмет уровня его защищенности;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изучение конструктивных и технических характеристик объекта (территории);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определение возможных последствий совершения террористического акта;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выявление потенциально опасных и уязвимых участков объекта (территории);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определение или подтверждение категории объекта (территории); 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определение мероприятий по обеспечению АТЗ объекта (территории).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Font typeface="Verdana" panose="020B0604030504040204" pitchFamily="34" charset="0"/>
              <a:buChar char="—"/>
            </a:pP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3620" indent="-34290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  <a:buAutoNum type="arabicPeriod" startAt="3"/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Присвоение объекту (территории) категории, соответствующей наивысшему количественному показателю любого из критериев категорирования. Результат работы оформляется актом обследования и категорирования объекта.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F359CB4-6742-E6FC-509E-8E0F4BAA7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38C32C-D1ED-3CFF-8746-97234B3C5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85F34F0-084C-4F39-A93C-E8280B40BF9A}"/>
              </a:ext>
            </a:extLst>
          </p:cNvPr>
          <p:cNvSpPr/>
          <p:nvPr/>
        </p:nvSpPr>
        <p:spPr>
          <a:xfrm>
            <a:off x="1" y="1"/>
            <a:ext cx="12191999" cy="114929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F79AF"/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B7CB1E-D636-42C0-84DB-CC998A61C148}"/>
              </a:ext>
            </a:extLst>
          </p:cNvPr>
          <p:cNvSpPr txBox="1"/>
          <p:nvPr/>
        </p:nvSpPr>
        <p:spPr>
          <a:xfrm>
            <a:off x="493255" y="56236"/>
            <a:ext cx="11368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Что нужно знать руководителю образовательной организации об особенностях комиссии?</a:t>
            </a:r>
            <a:endParaRPr lang="ru-RU" sz="2800" b="0" strike="noStrike" spc="-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CD0517-36D6-79AB-42C1-E3F70BEDEDEE}"/>
              </a:ext>
            </a:extLst>
          </p:cNvPr>
          <p:cNvSpPr txBox="1"/>
          <p:nvPr/>
        </p:nvSpPr>
        <p:spPr>
          <a:xfrm>
            <a:off x="378495" y="1700478"/>
            <a:ext cx="11598297" cy="435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	Главой комиссии назначается должностное лицо, осуществляющее руководство деятельностью на объекте (территории), или уполномоченное им лицо.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	Работа комиссии осуществляется в течение 30 рабочих дней со дня создания комиссии.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endParaRPr lang="ru-RU" sz="1600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	В состав комиссии входят: 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представители организации, являющейся правообладателем объекта (территории);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работники объекта (территории);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представители территориального органа безопасности (по согласованию);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представители территориального органа ФСБ России, МЧС России или подразделения </a:t>
            </a:r>
            <a:r>
              <a:rPr lang="ru-RU" sz="1600" spc="-1" dirty="0" err="1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Росгвардии</a:t>
            </a: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(по согласованию);</a:t>
            </a:r>
          </a:p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</a:pPr>
            <a:r>
              <a:rPr lang="ru-RU" sz="1600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работники специализированных организаций, имеющие право осуществлять экспертизу безопасности объектов (территорий) (по желанию). </a:t>
            </a:r>
          </a:p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245DAC-9197-20BC-E67C-5CA9A34D1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E41B82B-226C-01FF-5F54-8D0B9D77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797B7DE-E87B-58BF-37F0-7B567CF1C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2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22A86C2-1461-F654-EC8C-95D25F8072F6}"/>
              </a:ext>
            </a:extLst>
          </p:cNvPr>
          <p:cNvSpPr/>
          <p:nvPr/>
        </p:nvSpPr>
        <p:spPr>
          <a:xfrm>
            <a:off x="4768354" y="1"/>
            <a:ext cx="7461306" cy="6857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D80A097-93C5-42AC-9775-85A5E0D74781}"/>
              </a:ext>
            </a:extLst>
          </p:cNvPr>
          <p:cNvSpPr txBox="1"/>
          <p:nvPr/>
        </p:nvSpPr>
        <p:spPr>
          <a:xfrm>
            <a:off x="5105311" y="0"/>
            <a:ext cx="676152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 обследования и категорирования объекта (территории) образовательной организации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C37B7F4D-CCBA-4216-8557-DEF5A501F9E9}"/>
              </a:ext>
            </a:extLst>
          </p:cNvPr>
          <p:cNvCxnSpPr>
            <a:cxnSpLocks/>
          </p:cNvCxnSpPr>
          <p:nvPr/>
        </p:nvCxnSpPr>
        <p:spPr>
          <a:xfrm>
            <a:off x="6350466" y="1706426"/>
            <a:ext cx="5433362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340E7CA-173B-4999-30E3-E06F4903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31" y="326314"/>
            <a:ext cx="4393736" cy="620537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9338399-E587-F251-F081-35BDDF167A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CAA620-DAD5-4C30-46BC-962324301CA0}"/>
              </a:ext>
            </a:extLst>
          </p:cNvPr>
          <p:cNvSpPr txBox="1"/>
          <p:nvPr/>
        </p:nvSpPr>
        <p:spPr>
          <a:xfrm>
            <a:off x="5117375" y="2319305"/>
            <a:ext cx="6862194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 подписывается всеми членами комиссии и утверждается председателем комиссии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 составляется в 2 экземплярах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случае возникновения разногласий решение принимается в форме голосования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случае равенства голосов решение принимается председателем комиссии</a:t>
            </a:r>
          </a:p>
          <a:p>
            <a:pPr marL="286470" indent="-285750">
              <a:lnSpc>
                <a:spcPct val="110000"/>
              </a:lnSpc>
              <a:spcBef>
                <a:spcPts val="439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ru-RU" spc="-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основании акта в течение 30 рабочих дней после его утверждения составляется паспорт безопасности объекта (территории) по специальной форме</a:t>
            </a:r>
          </a:p>
          <a:p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37A0402-4F86-DBFC-C88C-497B27822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5D4FC2-06AD-DF1B-2A7E-E4B496514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6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МЧС России — Википедия">
            <a:extLst>
              <a:ext uri="{FF2B5EF4-FFF2-40B4-BE49-F238E27FC236}">
                <a16:creationId xmlns:a16="http://schemas.microsoft.com/office/drawing/2014/main" xmlns="" id="{209FC02D-E087-7EF3-2623-FE86CE99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667" y="2739945"/>
            <a:ext cx="2141968" cy="294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CB0D58B-21AC-0452-5543-C3C0A3102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52" y="2828889"/>
            <a:ext cx="1414907" cy="276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4025EC3-AD77-4A0B-B516-FC5FECFA6D1B}"/>
              </a:ext>
            </a:extLst>
          </p:cNvPr>
          <p:cNvCxnSpPr>
            <a:cxnSpLocks/>
          </p:cNvCxnSpPr>
          <p:nvPr/>
        </p:nvCxnSpPr>
        <p:spPr>
          <a:xfrm>
            <a:off x="615185" y="952064"/>
            <a:ext cx="4914072" cy="0"/>
          </a:xfrm>
          <a:prstGeom prst="line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34F3524-2191-44F0-BF93-815165238036}"/>
              </a:ext>
            </a:extLst>
          </p:cNvPr>
          <p:cNvSpPr txBox="1"/>
          <p:nvPr/>
        </p:nvSpPr>
        <p:spPr>
          <a:xfrm>
            <a:off x="536896" y="253677"/>
            <a:ext cx="10863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Паспорт безопасности объекта (территории)</a:t>
            </a:r>
            <a:endParaRPr lang="ru-RU" sz="3200" b="0" strike="noStrike" spc="-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6DED54-B7C6-A2DE-41A5-84A1CB3F3595}"/>
              </a:ext>
            </a:extLst>
          </p:cNvPr>
          <p:cNvSpPr txBox="1"/>
          <p:nvPr/>
        </p:nvSpPr>
        <p:spPr>
          <a:xfrm>
            <a:off x="615185" y="1838325"/>
            <a:ext cx="11246848" cy="673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Паспорт безопасности должен быть разработан в течение 30 дней с момента утверждения акта и согласован со следующими органами: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2179CF-D347-CF1D-4996-D8C201282BE4}"/>
              </a:ext>
            </a:extLst>
          </p:cNvPr>
          <p:cNvSpPr txBox="1"/>
          <p:nvPr/>
        </p:nvSpPr>
        <p:spPr>
          <a:xfrm>
            <a:off x="626356" y="1128935"/>
            <a:ext cx="1062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— это документ, отражающий сведения о состоянии защищенности здания, строения, сооружения или иного объекта.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7EB65D7-B465-C5B7-3FA3-D6B0024CD620}"/>
              </a:ext>
            </a:extLst>
          </p:cNvPr>
          <p:cNvSpPr txBox="1"/>
          <p:nvPr/>
        </p:nvSpPr>
        <p:spPr>
          <a:xfrm>
            <a:off x="8338658" y="5595934"/>
            <a:ext cx="3397541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Управление МЧС России по субъекту Российской Федерации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8706F1C-5560-E672-BFB7-BDD2C829343E}"/>
              </a:ext>
            </a:extLst>
          </p:cNvPr>
          <p:cNvSpPr txBox="1"/>
          <p:nvPr/>
        </p:nvSpPr>
        <p:spPr>
          <a:xfrm>
            <a:off x="3941397" y="5595934"/>
            <a:ext cx="3990379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Управление </a:t>
            </a:r>
            <a:r>
              <a:rPr lang="ru-RU" dirty="0" err="1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Росгвардии</a:t>
            </a: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по субъекту Российской Федерации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752B51-54DB-4D9F-6937-1A0B7A134F4C}"/>
              </a:ext>
            </a:extLst>
          </p:cNvPr>
          <p:cNvSpPr txBox="1"/>
          <p:nvPr/>
        </p:nvSpPr>
        <p:spPr>
          <a:xfrm>
            <a:off x="536896" y="5503963"/>
            <a:ext cx="3157042" cy="97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" algn="ctr">
              <a:lnSpc>
                <a:spcPct val="110000"/>
              </a:lnSpc>
              <a:spcBef>
                <a:spcPts val="439"/>
              </a:spcBef>
              <a:buClr>
                <a:schemeClr val="accent1">
                  <a:lumMod val="50000"/>
                </a:schemeClr>
              </a:buClr>
            </a:pPr>
            <a:r>
              <a:rPr lang="ru-RU" dirty="0">
                <a:solidFill>
                  <a:srgbClr val="2038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Управление ФСБ России по субъекту Российской Федерации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105503BB-E448-3F65-BC50-1E297E5B8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93" y="2828889"/>
            <a:ext cx="2917653" cy="27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1704A63-3792-48F3-A7B6-9FED24C54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2D0BED-DE47-FAF2-A41A-EE5BDCEB0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197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</TotalTime>
  <Words>1857</Words>
  <Application>Microsoft Office PowerPoint</Application>
  <PresentationFormat>Произвольный</PresentationFormat>
  <Paragraphs>197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Выродова Вероника Викторовна</dc:creator>
  <cp:lastModifiedBy>Олег Новиков</cp:lastModifiedBy>
  <cp:revision>117</cp:revision>
  <dcterms:created xsi:type="dcterms:W3CDTF">2019-11-19T08:33:46Z</dcterms:created>
  <dcterms:modified xsi:type="dcterms:W3CDTF">2022-06-07T07:19:55Z</dcterms:modified>
</cp:coreProperties>
</file>